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5" r:id="rId3"/>
    <p:sldId id="264" r:id="rId4"/>
    <p:sldId id="257" r:id="rId5"/>
    <p:sldId id="258" r:id="rId6"/>
    <p:sldId id="259" r:id="rId7"/>
    <p:sldId id="260" r:id="rId8"/>
    <p:sldId id="263" r:id="rId9"/>
    <p:sldId id="266" r:id="rId10"/>
    <p:sldId id="267" r:id="rId11"/>
    <p:sldId id="268" r:id="rId12"/>
    <p:sldId id="273" r:id="rId13"/>
    <p:sldId id="261" r:id="rId14"/>
    <p:sldId id="271" r:id="rId15"/>
    <p:sldId id="270" r:id="rId16"/>
    <p:sldId id="272" r:id="rId17"/>
  </p:sldIdLst>
  <p:sldSz cx="9144000" cy="6858000" type="screen4x3"/>
  <p:notesSz cx="7026275" cy="93122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82"/>
    <p:restoredTop sz="94623"/>
  </p:normalViewPr>
  <p:slideViewPr>
    <p:cSldViewPr snapToGrid="0" snapToObjects="1">
      <p:cViewPr varScale="1">
        <p:scale>
          <a:sx n="93" d="100"/>
          <a:sy n="93"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231"/>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idx="1"/>
          </p:nvPr>
        </p:nvSpPr>
        <p:spPr>
          <a:xfrm>
            <a:off x="3979931" y="1"/>
            <a:ext cx="3044719" cy="467231"/>
          </a:xfrm>
          <a:prstGeom prst="rect">
            <a:avLst/>
          </a:prstGeom>
        </p:spPr>
        <p:txBody>
          <a:bodyPr vert="horz" lIns="93357" tIns="46678" rIns="93357" bIns="46678" rtlCol="0"/>
          <a:lstStyle>
            <a:lvl1pPr algn="r">
              <a:defRPr sz="1200"/>
            </a:lvl1pPr>
          </a:lstStyle>
          <a:p>
            <a:fld id="{AD8C99AE-1A28-A74F-B923-06F15B552129}" type="datetimeFigureOut">
              <a:rPr lang="en-US" smtClean="0"/>
              <a:t>7/23/2019</a:t>
            </a:fld>
            <a:endParaRPr lang="en-US"/>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57" tIns="46678" rIns="93357" bIns="46678"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57" tIns="46678" rIns="93357" bIns="466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7"/>
            <a:ext cx="3044719" cy="467230"/>
          </a:xfrm>
          <a:prstGeom prst="rect">
            <a:avLst/>
          </a:prstGeom>
        </p:spPr>
        <p:txBody>
          <a:bodyPr vert="horz" lIns="93357" tIns="46678" rIns="93357"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7"/>
            <a:ext cx="3044719" cy="467230"/>
          </a:xfrm>
          <a:prstGeom prst="rect">
            <a:avLst/>
          </a:prstGeom>
        </p:spPr>
        <p:txBody>
          <a:bodyPr vert="horz" lIns="93357" tIns="46678" rIns="93357" bIns="46678" rtlCol="0" anchor="b"/>
          <a:lstStyle>
            <a:lvl1pPr algn="r">
              <a:defRPr sz="1200"/>
            </a:lvl1pPr>
          </a:lstStyle>
          <a:p>
            <a:fld id="{7385B8AF-ED17-164C-B533-08544966F77A}" type="slidenum">
              <a:rPr lang="en-US" smtClean="0"/>
              <a:t>‹#›</a:t>
            </a:fld>
            <a:endParaRPr lang="en-US"/>
          </a:p>
        </p:txBody>
      </p:sp>
    </p:spTree>
    <p:extLst>
      <p:ext uri="{BB962C8B-B14F-4D97-AF65-F5344CB8AC3E}">
        <p14:creationId xmlns:p14="http://schemas.microsoft.com/office/powerpoint/2010/main" val="13430403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20000"/>
              </a:lnSpc>
              <a:buFont typeface="Arial" pitchFamily="34" charset="0"/>
              <a:buNone/>
            </a:pPr>
            <a:r>
              <a:rPr lang="en-US" b="1" u="sng" dirty="0">
                <a:cs typeface="Times New Roman" panose="02020603050405020304" pitchFamily="18" charset="0"/>
              </a:rPr>
              <a:t>Self-care Strategies</a:t>
            </a:r>
            <a:endParaRPr lang="en-US" u="sng" dirty="0">
              <a:cs typeface="Arial" panose="020B0604020202020204" pitchFamily="34" charset="0"/>
            </a:endParaRPr>
          </a:p>
          <a:p>
            <a:pPr marL="350090" indent="-350090" defTabSz="933572">
              <a:lnSpc>
                <a:spcPct val="120000"/>
              </a:lnSpc>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Identify current coping and self-care strategies</a:t>
            </a:r>
          </a:p>
          <a:p>
            <a:pPr marL="350090" indent="-350090" defTabSz="933572">
              <a:lnSpc>
                <a:spcPct val="120000"/>
              </a:lnSpc>
              <a:spcBef>
                <a:spcPct val="20000"/>
              </a:spcBef>
              <a:buFont typeface="Arial" panose="020B0604020202020204" pitchFamily="34" charset="0"/>
              <a:buChar char="•"/>
              <a:defRPr/>
            </a:pPr>
            <a:endParaRPr lang="en-US" sz="1300" dirty="0">
              <a:solidFill>
                <a:prstClr val="black"/>
              </a:solidFill>
              <a:latin typeface="Arial" panose="020B0604020202020204" pitchFamily="34" charset="0"/>
              <a:cs typeface="Arial" panose="020B0604020202020204" pitchFamily="34" charset="0"/>
            </a:endParaRPr>
          </a:p>
          <a:p>
            <a:pPr marL="350090" indent="-350090" defTabSz="933572">
              <a:lnSpc>
                <a:spcPct val="120000"/>
              </a:lnSpc>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Make a commitment to yourself</a:t>
            </a:r>
          </a:p>
          <a:p>
            <a:pPr marL="350090" indent="-350090" defTabSz="933572">
              <a:spcBef>
                <a:spcPct val="20000"/>
              </a:spcBef>
              <a:buFont typeface="Arial" panose="020B0604020202020204" pitchFamily="34" charset="0"/>
              <a:buChar char="•"/>
              <a:defRPr/>
            </a:pPr>
            <a:endParaRPr lang="en-US" sz="1300" dirty="0">
              <a:solidFill>
                <a:prstClr val="black"/>
              </a:solidFill>
              <a:latin typeface="Arial" panose="020B0604020202020204" pitchFamily="34" charset="0"/>
              <a:cs typeface="Arial" panose="020B0604020202020204" pitchFamily="34" charset="0"/>
            </a:endParaRPr>
          </a:p>
          <a:p>
            <a:pPr marL="350090" indent="-350090" defTabSz="933572">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Break the Conspiracy of Silence – Talk about what is troubling you </a:t>
            </a:r>
          </a:p>
          <a:p>
            <a:pPr defTabSz="933572">
              <a:spcBef>
                <a:spcPct val="20000"/>
              </a:spcBef>
              <a:defRPr/>
            </a:pPr>
            <a:endParaRPr lang="en-US" sz="1200" dirty="0">
              <a:solidFill>
                <a:prstClr val="black"/>
              </a:solidFill>
              <a:latin typeface="Arial" panose="020B0604020202020204" pitchFamily="34" charset="0"/>
              <a:cs typeface="Arial" panose="020B0604020202020204" pitchFamily="34" charset="0"/>
            </a:endParaRPr>
          </a:p>
          <a:p>
            <a:pPr marL="350090" indent="-350090" defTabSz="933572">
              <a:spcBef>
                <a:spcPct val="20000"/>
              </a:spcBef>
              <a:buFont typeface="Arial" panose="020B0604020202020204" pitchFamily="34" charset="0"/>
              <a:buChar char="•"/>
              <a:defRPr/>
            </a:pPr>
            <a:r>
              <a:rPr lang="en-US" sz="2200" dirty="0">
                <a:solidFill>
                  <a:prstClr val="black"/>
                </a:solidFill>
                <a:latin typeface="Arial" pitchFamily="34" charset="0"/>
                <a:cs typeface="Arial" pitchFamily="34" charset="0"/>
              </a:rPr>
              <a:t>Build positive personal and professional support systems that does not fuel your stress</a:t>
            </a:r>
          </a:p>
          <a:p>
            <a:pPr marL="350090" indent="-350090" defTabSz="933572">
              <a:spcBef>
                <a:spcPct val="20000"/>
              </a:spcBef>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marL="350090" indent="-350090" defTabSz="933572">
              <a:lnSpc>
                <a:spcPct val="120000"/>
              </a:lnSpc>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Recognize your personal limitations by establishing boundaries</a:t>
            </a:r>
            <a:endParaRPr lang="en-US" dirty="0">
              <a:cs typeface="Arial" panose="020B0604020202020204" pitchFamily="34" charset="0"/>
            </a:endParaRPr>
          </a:p>
          <a:p>
            <a:pPr>
              <a:lnSpc>
                <a:spcPct val="120000"/>
              </a:lnSpc>
              <a:buFont typeface="Arial" pitchFamily="34" charset="0"/>
              <a:buChar char="•"/>
            </a:pPr>
            <a:endParaRPr lang="en-US" dirty="0">
              <a:cs typeface="Arial" panose="020B0604020202020204" pitchFamily="34" charset="0"/>
            </a:endParaRPr>
          </a:p>
        </p:txBody>
      </p:sp>
    </p:spTree>
    <p:extLst>
      <p:ext uri="{BB962C8B-B14F-4D97-AF65-F5344CB8AC3E}">
        <p14:creationId xmlns:p14="http://schemas.microsoft.com/office/powerpoint/2010/main" val="385512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b="1" u="sng" dirty="0"/>
              <a:t>Stress Continuum – A lens to understand injuries and illness</a:t>
            </a:r>
          </a:p>
          <a:p>
            <a:endParaRPr lang="en-US" sz="1200" b="1" u="sng" dirty="0"/>
          </a:p>
          <a:p>
            <a:pPr lvl="0"/>
            <a:r>
              <a:rPr lang="en-US" sz="1200" dirty="0"/>
              <a:t> The stress continuum can also be used as a lens to understand  how some  people  rebound and others may become injured or ill.  When people have the resources and skills to grow from stress experiences we call it resilience. And for most people, that is what happens. Then stressors are sufficiently toxic; such as life threat, loss, and inner conflict; or exhaust skills and resources a stress injury can occur.  It is important to understand that even very fit and resilient people have limits to coping skills and resources. </a:t>
            </a:r>
          </a:p>
          <a:p>
            <a:r>
              <a:rPr lang="en-US" sz="1200" dirty="0"/>
              <a:t> </a:t>
            </a:r>
          </a:p>
          <a:p>
            <a:pPr lvl="0"/>
            <a:r>
              <a:rPr lang="en-US" sz="1200" dirty="0"/>
              <a:t>When stress injuries mix with genetic code, brain chemistry, alcohol or drugs people can develop stress related illnesses. The key for treating these illnesses are mostly based on returning balance to the control centers in the brain and increasing coping skills and resources. </a:t>
            </a:r>
          </a:p>
          <a:p>
            <a:r>
              <a:rPr lang="en-US" sz="1200" i="1" dirty="0"/>
              <a:t> </a:t>
            </a:r>
            <a:endParaRPr lang="en-US" sz="1200" dirty="0"/>
          </a:p>
          <a:p>
            <a:endParaRPr lang="en-US" dirty="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pPr>
              <a:defRPr/>
            </a:pPr>
            <a:r>
              <a:rPr lang="en-US" dirty="0"/>
              <a:t>12</a:t>
            </a:r>
          </a:p>
        </p:txBody>
      </p:sp>
    </p:spTree>
    <p:extLst>
      <p:ext uri="{BB962C8B-B14F-4D97-AF65-F5344CB8AC3E}">
        <p14:creationId xmlns:p14="http://schemas.microsoft.com/office/powerpoint/2010/main" val="252474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295">
              <a:defRPr sz="2000">
                <a:solidFill>
                  <a:schemeClr val="tx1"/>
                </a:solidFill>
                <a:latin typeface="Arial" charset="0"/>
                <a:ea typeface="ＭＳ Ｐゴシック" charset="0"/>
                <a:cs typeface="ＭＳ Ｐゴシック" charset="0"/>
              </a:defRPr>
            </a:lvl1pPr>
            <a:lvl2pPr marL="758444" indent="-291709" defTabSz="951295">
              <a:defRPr sz="2000">
                <a:solidFill>
                  <a:schemeClr val="tx1"/>
                </a:solidFill>
                <a:latin typeface="Arial" charset="0"/>
                <a:ea typeface="ＭＳ Ｐゴシック" charset="0"/>
              </a:defRPr>
            </a:lvl2pPr>
            <a:lvl3pPr marL="1166836" indent="-233366" defTabSz="951295">
              <a:defRPr sz="2000">
                <a:solidFill>
                  <a:schemeClr val="tx1"/>
                </a:solidFill>
                <a:latin typeface="Arial" charset="0"/>
                <a:ea typeface="ＭＳ Ｐゴシック" charset="0"/>
              </a:defRPr>
            </a:lvl3pPr>
            <a:lvl4pPr marL="1633569" indent="-233366" defTabSz="951295">
              <a:defRPr sz="2000">
                <a:solidFill>
                  <a:schemeClr val="tx1"/>
                </a:solidFill>
                <a:latin typeface="Arial" charset="0"/>
                <a:ea typeface="ＭＳ Ｐゴシック" charset="0"/>
              </a:defRPr>
            </a:lvl4pPr>
            <a:lvl5pPr marL="2100306" indent="-233366" defTabSz="951295">
              <a:defRPr sz="2000">
                <a:solidFill>
                  <a:schemeClr val="tx1"/>
                </a:solidFill>
                <a:latin typeface="Arial" charset="0"/>
                <a:ea typeface="ＭＳ Ｐゴシック" charset="0"/>
              </a:defRPr>
            </a:lvl5pPr>
            <a:lvl6pPr marL="2567039" indent="-233366" defTabSz="951295" eaLnBrk="0" fontAlgn="base" hangingPunct="0">
              <a:spcBef>
                <a:spcPct val="0"/>
              </a:spcBef>
              <a:spcAft>
                <a:spcPct val="0"/>
              </a:spcAft>
              <a:defRPr sz="2000">
                <a:solidFill>
                  <a:schemeClr val="tx1"/>
                </a:solidFill>
                <a:latin typeface="Arial" charset="0"/>
                <a:ea typeface="ＭＳ Ｐゴシック" charset="0"/>
              </a:defRPr>
            </a:lvl6pPr>
            <a:lvl7pPr marL="3033772" indent="-233366" defTabSz="951295" eaLnBrk="0" fontAlgn="base" hangingPunct="0">
              <a:spcBef>
                <a:spcPct val="0"/>
              </a:spcBef>
              <a:spcAft>
                <a:spcPct val="0"/>
              </a:spcAft>
              <a:defRPr sz="2000">
                <a:solidFill>
                  <a:schemeClr val="tx1"/>
                </a:solidFill>
                <a:latin typeface="Arial" charset="0"/>
                <a:ea typeface="ＭＳ Ｐゴシック" charset="0"/>
              </a:defRPr>
            </a:lvl7pPr>
            <a:lvl8pPr marL="3500508" indent="-233366" defTabSz="951295" eaLnBrk="0" fontAlgn="base" hangingPunct="0">
              <a:spcBef>
                <a:spcPct val="0"/>
              </a:spcBef>
              <a:spcAft>
                <a:spcPct val="0"/>
              </a:spcAft>
              <a:defRPr sz="2000">
                <a:solidFill>
                  <a:schemeClr val="tx1"/>
                </a:solidFill>
                <a:latin typeface="Arial" charset="0"/>
                <a:ea typeface="ＭＳ Ｐゴシック" charset="0"/>
              </a:defRPr>
            </a:lvl8pPr>
            <a:lvl9pPr marL="3967242" indent="-233366" defTabSz="951295" eaLnBrk="0" fontAlgn="base" hangingPunct="0">
              <a:spcBef>
                <a:spcPct val="0"/>
              </a:spcBef>
              <a:spcAft>
                <a:spcPct val="0"/>
              </a:spcAft>
              <a:defRPr sz="2000">
                <a:solidFill>
                  <a:schemeClr val="tx1"/>
                </a:solidFill>
                <a:latin typeface="Arial" charset="0"/>
                <a:ea typeface="ＭＳ Ｐゴシック" charset="0"/>
              </a:defRPr>
            </a:lvl9pPr>
          </a:lstStyle>
          <a:p>
            <a:fld id="{61DFFDFC-BB5C-F94D-B40E-095D865F6E87}" type="slidenum">
              <a:rPr lang="en-US" sz="1300"/>
              <a:pPr/>
              <a:t>6</a:t>
            </a:fld>
            <a:endParaRPr lang="en-US" sz="1300" dirty="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dirty="0">
                <a:latin typeface="Times New Roman" charset="0"/>
                <a:ea typeface="ＭＳ Ｐゴシック" charset="0"/>
                <a:cs typeface="ＭＳ Ｐゴシック" charset="0"/>
              </a:rPr>
              <a:t>Yellow Zone vs. Orange</a:t>
            </a:r>
            <a:r>
              <a:rPr lang="en-US" b="1" u="sng" baseline="0" dirty="0">
                <a:latin typeface="Times New Roman" charset="0"/>
                <a:ea typeface="ＭＳ Ｐゴシック" charset="0"/>
                <a:cs typeface="ＭＳ Ｐゴシック" charset="0"/>
              </a:rPr>
              <a:t> Zone</a:t>
            </a:r>
            <a:endParaRPr lang="en-US" b="1" u="sng"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r>
              <a:rPr lang="en-US" dirty="0">
                <a:ea typeface="ＭＳ Ｐゴシック" charset="0"/>
                <a:cs typeface="ＭＳ Ｐゴシック" charset="0"/>
              </a:rPr>
              <a:t>Stress reactions are common and are a part of developing connectedness, competence, and confidence in facing life challenges.  Most people have sufficient resources and skills to reset following a stress reaction.</a:t>
            </a:r>
          </a:p>
          <a:p>
            <a:endParaRPr lang="en-US" dirty="0">
              <a:ea typeface="ＭＳ Ｐゴシック" charset="0"/>
              <a:cs typeface="ＭＳ Ｐゴシック" charset="0"/>
            </a:endParaRPr>
          </a:p>
          <a:p>
            <a:r>
              <a:rPr lang="en-US" dirty="0">
                <a:ea typeface="ＭＳ Ｐゴシック" charset="0"/>
                <a:cs typeface="ＭＳ Ｐゴシック" charset="0"/>
              </a:rPr>
              <a:t>Stress injuries cause damage to the mind and brain that result in functional impairment and typically require activation of additional resources to facilitate recovery and growth. </a:t>
            </a:r>
          </a:p>
          <a:p>
            <a:endParaRPr lang="en-US" dirty="0">
              <a:ea typeface="ＭＳ Ｐゴシック" charset="0"/>
              <a:cs typeface="ＭＳ Ｐゴシック" charset="0"/>
            </a:endParaRPr>
          </a:p>
          <a:p>
            <a:r>
              <a:rPr lang="en-US" dirty="0">
                <a:ea typeface="ＭＳ Ｐゴシック" charset="0"/>
                <a:cs typeface="ＭＳ Ｐゴシック" charset="0"/>
              </a:rPr>
              <a:t>Facilitate participant input:</a:t>
            </a:r>
          </a:p>
          <a:p>
            <a:r>
              <a:rPr lang="en-US" dirty="0">
                <a:ea typeface="ＭＳ Ｐゴシック" charset="0"/>
                <a:cs typeface="ＭＳ Ｐゴシック" charset="0"/>
              </a:rPr>
              <a:t>What are some of the sources of stress reaction in your peers and friends?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59662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716088" y="776288"/>
            <a:ext cx="3829050" cy="2871787"/>
          </a:xfrm>
          <a:ln/>
        </p:spPr>
      </p:sp>
      <p:sp>
        <p:nvSpPr>
          <p:cNvPr id="36866" name="Rectangle 3"/>
          <p:cNvSpPr>
            <a:spLocks noGrp="1" noChangeArrowheads="1"/>
          </p:cNvSpPr>
          <p:nvPr>
            <p:ph type="body" idx="1"/>
          </p:nvPr>
        </p:nvSpPr>
        <p:spPr>
          <a:xfrm>
            <a:off x="390348" y="3724910"/>
            <a:ext cx="6557857" cy="53545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r>
              <a:rPr lang="en-US" b="1" u="sng" dirty="0"/>
              <a:t>Four Sources of Stress</a:t>
            </a:r>
          </a:p>
          <a:p>
            <a:endParaRPr lang="en-US" dirty="0"/>
          </a:p>
          <a:p>
            <a:r>
              <a:rPr lang="en-US" dirty="0"/>
              <a:t>Trauma is not the only harmful exposure. If we do not also account for loss, inner conflict, and fatigue then leaders only listen for the metaphorical boom versus looking for the wires that lead to the explosion.</a:t>
            </a:r>
          </a:p>
          <a:p>
            <a:endParaRPr lang="en-US" dirty="0"/>
          </a:p>
          <a:p>
            <a:r>
              <a:rPr lang="en-US" dirty="0"/>
              <a:t>Four Sources of Stress Injury:</a:t>
            </a:r>
          </a:p>
          <a:p>
            <a:pPr defTabSz="916114">
              <a:defRPr/>
            </a:pPr>
            <a:r>
              <a:rPr lang="en-US" dirty="0"/>
              <a:t>1) Life Threat— due to traumatic life-threatening or other situations provoking terror, horror, or helplessness</a:t>
            </a:r>
          </a:p>
          <a:p>
            <a:pPr>
              <a:buFont typeface="Arial" pitchFamily="34" charset="0"/>
              <a:buChar char="•"/>
            </a:pPr>
            <a:r>
              <a:rPr lang="en-US" dirty="0"/>
              <a:t>Seeing someone die</a:t>
            </a:r>
          </a:p>
          <a:p>
            <a:pPr>
              <a:buFont typeface="Arial" pitchFamily="34" charset="0"/>
              <a:buChar char="•"/>
            </a:pPr>
            <a:r>
              <a:rPr lang="en-US" dirty="0"/>
              <a:t>Felling helpless</a:t>
            </a:r>
          </a:p>
          <a:p>
            <a:pPr>
              <a:buFont typeface="Arial" pitchFamily="34" charset="0"/>
              <a:buChar char="•"/>
            </a:pPr>
            <a:r>
              <a:rPr lang="en-US" dirty="0"/>
              <a:t>Traumatic life event</a:t>
            </a:r>
          </a:p>
          <a:p>
            <a:pPr>
              <a:buFont typeface="Arial" pitchFamily="34" charset="0"/>
              <a:buNone/>
            </a:pPr>
            <a:endParaRPr lang="en-US" dirty="0"/>
          </a:p>
          <a:p>
            <a:pPr defTabSz="916114">
              <a:defRPr/>
            </a:pPr>
            <a:r>
              <a:rPr lang="en-US" dirty="0"/>
              <a:t>2) Wear and Tear - due to fatigue and accumulation of prolonged stress, including from non-</a:t>
            </a:r>
            <a:r>
              <a:rPr lang="en-US" i="1" dirty="0"/>
              <a:t>operational</a:t>
            </a:r>
            <a:r>
              <a:rPr lang="en-US" dirty="0"/>
              <a:t> sources, without sufficient sleep, rest, and restoration</a:t>
            </a:r>
          </a:p>
          <a:p>
            <a:pPr>
              <a:buFont typeface="Arial" pitchFamily="34" charset="0"/>
              <a:buChar char="•"/>
            </a:pPr>
            <a:r>
              <a:rPr lang="en-US" dirty="0"/>
              <a:t>Fatigue or prolonged stress</a:t>
            </a:r>
          </a:p>
          <a:p>
            <a:pPr>
              <a:buFont typeface="Arial" pitchFamily="34" charset="0"/>
              <a:buChar char="•"/>
            </a:pPr>
            <a:r>
              <a:rPr lang="en-US" dirty="0"/>
              <a:t>Can be non-operational because of insufficient sleep/rest/restoration</a:t>
            </a:r>
          </a:p>
          <a:p>
            <a:pPr>
              <a:buFont typeface="Arial" pitchFamily="34" charset="0"/>
              <a:buNone/>
            </a:pPr>
            <a:endParaRPr lang="en-US" dirty="0"/>
          </a:p>
          <a:p>
            <a:pPr defTabSz="916114">
              <a:defRPr/>
            </a:pPr>
            <a:r>
              <a:rPr lang="en-US" dirty="0"/>
              <a:t>3) Loss -grief due to the loss of close comrades, leaders, or other cared-for individuals</a:t>
            </a:r>
          </a:p>
          <a:p>
            <a:pPr>
              <a:buFont typeface="Arial" pitchFamily="34" charset="0"/>
              <a:buChar char="•"/>
            </a:pPr>
            <a:r>
              <a:rPr lang="en-US" dirty="0"/>
              <a:t>Grief due to loss of a relationship</a:t>
            </a:r>
          </a:p>
          <a:p>
            <a:pPr>
              <a:buFont typeface="Arial" pitchFamily="34" charset="0"/>
              <a:buChar char="•"/>
            </a:pPr>
            <a:r>
              <a:rPr lang="en-US" dirty="0"/>
              <a:t>Death of close comrades, leaders, friends to family members</a:t>
            </a:r>
          </a:p>
          <a:p>
            <a:endParaRPr lang="en-US" dirty="0"/>
          </a:p>
          <a:p>
            <a:pPr defTabSz="916114">
              <a:defRPr/>
            </a:pPr>
            <a:r>
              <a:rPr lang="en-US" dirty="0"/>
              <a:t>4) Inner Conflict/Moral Injury - A beliefs injury due to conflict between moral/ethical beliefs and current </a:t>
            </a:r>
            <a:r>
              <a:rPr lang="en-US" i="1" dirty="0"/>
              <a:t>experiences</a:t>
            </a:r>
            <a:r>
              <a:rPr lang="en-US" dirty="0"/>
              <a:t> such as taking action outside of the rules of engagement; where there is harm to an innocent life; not preventing harm to a buddy </a:t>
            </a:r>
          </a:p>
          <a:p>
            <a:endParaRPr lang="en-US" dirty="0"/>
          </a:p>
          <a:p>
            <a:pPr>
              <a:buFont typeface="Arial" pitchFamily="34" charset="0"/>
              <a:buChar char="•"/>
            </a:pPr>
            <a:r>
              <a:rPr lang="en-US" dirty="0"/>
              <a:t>Beliefs injury – conflict between personal ethics/morals</a:t>
            </a:r>
          </a:p>
          <a:p>
            <a:pPr>
              <a:buFont typeface="Arial" pitchFamily="34" charset="0"/>
              <a:buChar char="•"/>
            </a:pPr>
            <a:r>
              <a:rPr lang="en-US" dirty="0"/>
              <a:t>Unable to prevent harm to a buddy</a:t>
            </a:r>
          </a:p>
          <a:p>
            <a:pPr>
              <a:buFont typeface="Arial" pitchFamily="34" charset="0"/>
              <a:buChar char="•"/>
            </a:pPr>
            <a:r>
              <a:rPr lang="en-US" dirty="0"/>
              <a:t>Survivor’s guilt</a:t>
            </a:r>
          </a:p>
          <a:p>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pPr>
              <a:defRPr/>
            </a:pPr>
            <a:r>
              <a:rPr lang="en-US" dirty="0"/>
              <a:t>10</a:t>
            </a:r>
          </a:p>
        </p:txBody>
      </p:sp>
    </p:spTree>
    <p:extLst>
      <p:ext uri="{BB962C8B-B14F-4D97-AF65-F5344CB8AC3E}">
        <p14:creationId xmlns:p14="http://schemas.microsoft.com/office/powerpoint/2010/main" val="377745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20000"/>
              </a:lnSpc>
              <a:buFont typeface="Arial" pitchFamily="34" charset="0"/>
              <a:buNone/>
            </a:pPr>
            <a:r>
              <a:rPr lang="en-US" b="1" u="sng" dirty="0">
                <a:cs typeface="Times New Roman" panose="02020603050405020304" pitchFamily="18" charset="0"/>
              </a:rPr>
              <a:t>Self-care Strategies</a:t>
            </a:r>
            <a:endParaRPr lang="en-US" u="sng" dirty="0">
              <a:cs typeface="Arial" panose="020B0604020202020204" pitchFamily="34" charset="0"/>
            </a:endParaRPr>
          </a:p>
          <a:p>
            <a:pPr marL="350090" indent="-350090" defTabSz="933572">
              <a:lnSpc>
                <a:spcPct val="120000"/>
              </a:lnSpc>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Identify current coping and self-care strategies</a:t>
            </a:r>
          </a:p>
          <a:p>
            <a:pPr marL="350090" indent="-350090" defTabSz="933572">
              <a:lnSpc>
                <a:spcPct val="120000"/>
              </a:lnSpc>
              <a:spcBef>
                <a:spcPct val="20000"/>
              </a:spcBef>
              <a:buFont typeface="Arial" panose="020B0604020202020204" pitchFamily="34" charset="0"/>
              <a:buChar char="•"/>
              <a:defRPr/>
            </a:pPr>
            <a:endParaRPr lang="en-US" sz="1300" dirty="0">
              <a:solidFill>
                <a:prstClr val="black"/>
              </a:solidFill>
              <a:latin typeface="Arial" panose="020B0604020202020204" pitchFamily="34" charset="0"/>
              <a:cs typeface="Arial" panose="020B0604020202020204" pitchFamily="34" charset="0"/>
            </a:endParaRPr>
          </a:p>
          <a:p>
            <a:pPr marL="350090" indent="-350090" defTabSz="933572">
              <a:lnSpc>
                <a:spcPct val="120000"/>
              </a:lnSpc>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Make a commitment to yourself</a:t>
            </a:r>
          </a:p>
          <a:p>
            <a:pPr marL="350090" indent="-350090" defTabSz="933572">
              <a:spcBef>
                <a:spcPct val="20000"/>
              </a:spcBef>
              <a:buFont typeface="Arial" panose="020B0604020202020204" pitchFamily="34" charset="0"/>
              <a:buChar char="•"/>
              <a:defRPr/>
            </a:pPr>
            <a:endParaRPr lang="en-US" sz="1300" dirty="0">
              <a:solidFill>
                <a:prstClr val="black"/>
              </a:solidFill>
              <a:latin typeface="Arial" panose="020B0604020202020204" pitchFamily="34" charset="0"/>
              <a:cs typeface="Arial" panose="020B0604020202020204" pitchFamily="34" charset="0"/>
            </a:endParaRPr>
          </a:p>
          <a:p>
            <a:pPr marL="350090" indent="-350090" defTabSz="933572">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Break the Conspiracy of Silence – Talk about what is troubling you </a:t>
            </a:r>
          </a:p>
          <a:p>
            <a:pPr defTabSz="933572">
              <a:spcBef>
                <a:spcPct val="20000"/>
              </a:spcBef>
              <a:defRPr/>
            </a:pPr>
            <a:endParaRPr lang="en-US" sz="1200" dirty="0">
              <a:solidFill>
                <a:prstClr val="black"/>
              </a:solidFill>
              <a:latin typeface="Arial" panose="020B0604020202020204" pitchFamily="34" charset="0"/>
              <a:cs typeface="Arial" panose="020B0604020202020204" pitchFamily="34" charset="0"/>
            </a:endParaRPr>
          </a:p>
          <a:p>
            <a:pPr marL="350090" indent="-350090" defTabSz="933572">
              <a:spcBef>
                <a:spcPct val="20000"/>
              </a:spcBef>
              <a:buFont typeface="Arial" panose="020B0604020202020204" pitchFamily="34" charset="0"/>
              <a:buChar char="•"/>
              <a:defRPr/>
            </a:pPr>
            <a:r>
              <a:rPr lang="en-US" sz="2200" dirty="0">
                <a:solidFill>
                  <a:prstClr val="black"/>
                </a:solidFill>
                <a:latin typeface="Arial" pitchFamily="34" charset="0"/>
                <a:cs typeface="Arial" pitchFamily="34" charset="0"/>
              </a:rPr>
              <a:t>Build positive personal and professional support systems that does not fuel your stress</a:t>
            </a:r>
          </a:p>
          <a:p>
            <a:pPr marL="350090" indent="-350090" defTabSz="933572">
              <a:spcBef>
                <a:spcPct val="20000"/>
              </a:spcBef>
              <a:buFont typeface="Arial" panose="020B0604020202020204" pitchFamily="34" charset="0"/>
              <a:buChar char="•"/>
              <a:defRPr/>
            </a:pPr>
            <a:endParaRPr lang="en-US" sz="1200" dirty="0">
              <a:solidFill>
                <a:prstClr val="black"/>
              </a:solidFill>
              <a:latin typeface="Arial" pitchFamily="34" charset="0"/>
              <a:cs typeface="Arial" pitchFamily="34" charset="0"/>
            </a:endParaRPr>
          </a:p>
          <a:p>
            <a:pPr marL="350090" indent="-350090" defTabSz="933572">
              <a:lnSpc>
                <a:spcPct val="120000"/>
              </a:lnSpc>
              <a:spcBef>
                <a:spcPct val="20000"/>
              </a:spcBef>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Recognize your personal limitations by establishing boundaries</a:t>
            </a:r>
            <a:endParaRPr lang="en-US" dirty="0">
              <a:cs typeface="Arial" panose="020B0604020202020204" pitchFamily="34" charset="0"/>
            </a:endParaRPr>
          </a:p>
          <a:p>
            <a:pPr>
              <a:lnSpc>
                <a:spcPct val="120000"/>
              </a:lnSpc>
              <a:buFont typeface="Arial" pitchFamily="34" charset="0"/>
              <a:buChar char="•"/>
            </a:pPr>
            <a:endParaRPr lang="en-US" dirty="0">
              <a:cs typeface="Arial" panose="020B0604020202020204" pitchFamily="34" charset="0"/>
            </a:endParaRPr>
          </a:p>
        </p:txBody>
      </p:sp>
    </p:spTree>
    <p:extLst>
      <p:ext uri="{BB962C8B-B14F-4D97-AF65-F5344CB8AC3E}">
        <p14:creationId xmlns:p14="http://schemas.microsoft.com/office/powerpoint/2010/main" val="269733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146720-9122-E84C-B089-9AF5D876559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299976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46720-9122-E84C-B089-9AF5D876559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152703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46720-9122-E84C-B089-9AF5D876559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84123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46720-9122-E84C-B089-9AF5D876559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375387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46720-9122-E84C-B089-9AF5D876559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138409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146720-9122-E84C-B089-9AF5D876559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187379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146720-9122-E84C-B089-9AF5D876559C}" type="datetimeFigureOut">
              <a:rPr lang="en-US" smtClean="0"/>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24682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46720-9122-E84C-B089-9AF5D876559C}"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102923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46720-9122-E84C-B089-9AF5D876559C}" type="datetimeFigureOut">
              <a:rPr lang="en-US" smtClean="0"/>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361610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146720-9122-E84C-B089-9AF5D876559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239222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146720-9122-E84C-B089-9AF5D876559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A6983-4A9D-CA4C-A667-9214FED657F3}" type="slidenum">
              <a:rPr lang="en-US" smtClean="0"/>
              <a:t>‹#›</a:t>
            </a:fld>
            <a:endParaRPr lang="en-US"/>
          </a:p>
        </p:txBody>
      </p:sp>
    </p:spTree>
    <p:extLst>
      <p:ext uri="{BB962C8B-B14F-4D97-AF65-F5344CB8AC3E}">
        <p14:creationId xmlns:p14="http://schemas.microsoft.com/office/powerpoint/2010/main" val="117793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46720-9122-E84C-B089-9AF5D876559C}" type="datetimeFigureOut">
              <a:rPr lang="en-US" smtClean="0"/>
              <a:t>7/23/2019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A6983-4A9D-CA4C-A667-9214FED657F3}" type="slidenum">
              <a:rPr lang="en-US" smtClean="0"/>
              <a:t>‹#›</a:t>
            </a:fld>
            <a:endParaRPr lang="en-US"/>
          </a:p>
        </p:txBody>
      </p:sp>
    </p:spTree>
    <p:extLst>
      <p:ext uri="{BB962C8B-B14F-4D97-AF65-F5344CB8AC3E}">
        <p14:creationId xmlns:p14="http://schemas.microsoft.com/office/powerpoint/2010/main" val="415841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B285BE-C2E9-2D45-8A42-25E5969713CC}"/>
              </a:ext>
            </a:extLst>
          </p:cNvPr>
          <p:cNvSpPr txBox="1"/>
          <p:nvPr/>
        </p:nvSpPr>
        <p:spPr>
          <a:xfrm>
            <a:off x="641268" y="1995058"/>
            <a:ext cx="8146472" cy="2800767"/>
          </a:xfrm>
          <a:prstGeom prst="rect">
            <a:avLst/>
          </a:prstGeom>
          <a:noFill/>
        </p:spPr>
        <p:txBody>
          <a:bodyPr wrap="square" rtlCol="0">
            <a:spAutoFit/>
          </a:bodyPr>
          <a:lstStyle/>
          <a:p>
            <a:pPr algn="ctr"/>
            <a:r>
              <a:rPr lang="en-US" sz="8800" b="1" dirty="0">
                <a:solidFill>
                  <a:schemeClr val="bg1"/>
                </a:solidFill>
                <a:latin typeface="Helvetica" pitchFamily="2" charset="0"/>
              </a:rPr>
              <a:t>Dealing with </a:t>
            </a:r>
            <a:r>
              <a:rPr lang="en-US" sz="8800" b="1" dirty="0">
                <a:solidFill>
                  <a:srgbClr val="FF0000"/>
                </a:solidFill>
                <a:latin typeface="Helvetica" pitchFamily="2" charset="0"/>
              </a:rPr>
              <a:t>STRESS</a:t>
            </a:r>
          </a:p>
        </p:txBody>
      </p:sp>
    </p:spTree>
    <p:extLst>
      <p:ext uri="{BB962C8B-B14F-4D97-AF65-F5344CB8AC3E}">
        <p14:creationId xmlns:p14="http://schemas.microsoft.com/office/powerpoint/2010/main" val="299291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963" y="1589784"/>
            <a:ext cx="9152964" cy="4622988"/>
            <a:chOff x="0" y="1541356"/>
            <a:chExt cx="9144000" cy="4865183"/>
          </a:xfrm>
        </p:grpSpPr>
        <p:pic>
          <p:nvPicPr>
            <p:cNvPr id="11" name="Picture 14" descr="Operational_Stress_Continuum_Color_Bars.jpg"/>
            <p:cNvPicPr>
              <a:picLocks noChangeAspect="1"/>
            </p:cNvPicPr>
            <p:nvPr/>
          </p:nvPicPr>
          <p:blipFill>
            <a:blip r:embed="rId2" cstate="print"/>
            <a:srcRect/>
            <a:stretch>
              <a:fillRect/>
            </a:stretch>
          </p:blipFill>
          <p:spPr bwMode="auto">
            <a:xfrm>
              <a:off x="0" y="1541356"/>
              <a:ext cx="9144000" cy="4865183"/>
            </a:xfrm>
            <a:prstGeom prst="rect">
              <a:avLst/>
            </a:prstGeom>
            <a:noFill/>
            <a:ln w="9525">
              <a:noFill/>
              <a:miter lim="800000"/>
              <a:headEnd/>
              <a:tailEnd/>
            </a:ln>
          </p:spPr>
        </p:pic>
        <p:sp>
          <p:nvSpPr>
            <p:cNvPr id="12" name="TextBox 11"/>
            <p:cNvSpPr txBox="1"/>
            <p:nvPr/>
          </p:nvSpPr>
          <p:spPr>
            <a:xfrm>
              <a:off x="2558127" y="1748262"/>
              <a:ext cx="17526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Reacting</a:t>
              </a:r>
            </a:p>
          </p:txBody>
        </p:sp>
        <p:sp>
          <p:nvSpPr>
            <p:cNvPr id="13" name="TextBox 12"/>
            <p:cNvSpPr txBox="1"/>
            <p:nvPr/>
          </p:nvSpPr>
          <p:spPr>
            <a:xfrm>
              <a:off x="219654" y="1748262"/>
              <a:ext cx="1724025" cy="485851"/>
            </a:xfrm>
            <a:prstGeom prst="rect">
              <a:avLst/>
            </a:prstGeom>
            <a:noFill/>
          </p:spPr>
          <p:txBody>
            <a:bodyPr wrap="square">
              <a:spAutoFit/>
            </a:bodyPr>
            <a:lstStyle/>
            <a:p>
              <a:pPr algn="ctr" fontAlgn="base">
                <a:spcBef>
                  <a:spcPct val="0"/>
                </a:spcBef>
                <a:spcAft>
                  <a:spcPct val="0"/>
                </a:spcAft>
                <a:defRPr/>
              </a:pPr>
              <a:r>
                <a:rPr lang="en-US" sz="2400" b="1" dirty="0">
                  <a:solidFill>
                    <a:prstClr val="black"/>
                  </a:solidFill>
                  <a:latin typeface="Times New Roman"/>
                </a:rPr>
                <a:t>Ready</a:t>
              </a:r>
            </a:p>
          </p:txBody>
        </p:sp>
        <p:sp>
          <p:nvSpPr>
            <p:cNvPr id="14" name="TextBox 13"/>
            <p:cNvSpPr txBox="1"/>
            <p:nvPr/>
          </p:nvSpPr>
          <p:spPr>
            <a:xfrm>
              <a:off x="4813880"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Injured</a:t>
              </a:r>
            </a:p>
          </p:txBody>
        </p:sp>
        <p:sp>
          <p:nvSpPr>
            <p:cNvPr id="15" name="TextBox 14"/>
            <p:cNvSpPr txBox="1"/>
            <p:nvPr/>
          </p:nvSpPr>
          <p:spPr>
            <a:xfrm>
              <a:off x="7103628"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Ill</a:t>
              </a:r>
            </a:p>
          </p:txBody>
        </p:sp>
        <p:sp>
          <p:nvSpPr>
            <p:cNvPr id="16" name="TextBox 17"/>
            <p:cNvSpPr txBox="1">
              <a:spLocks noChangeArrowheads="1"/>
            </p:cNvSpPr>
            <p:nvPr/>
          </p:nvSpPr>
          <p:spPr bwMode="auto">
            <a:xfrm>
              <a:off x="14865" y="2538325"/>
              <a:ext cx="2133600" cy="2502268"/>
            </a:xfrm>
            <a:prstGeom prst="rect">
              <a:avLst/>
            </a:prstGeom>
            <a:noFill/>
            <a:ln w="9525">
              <a:noFill/>
              <a:miter lim="800000"/>
              <a:headEnd/>
              <a:tailEnd/>
            </a:ln>
          </p:spPr>
          <p:txBody>
            <a:bodyPr>
              <a:spAutoFit/>
            </a:bodyPr>
            <a:lstStyle/>
            <a:p>
              <a:pPr algn="ctr" fontAlgn="base">
                <a:spcBef>
                  <a:spcPct val="0"/>
                </a:spcBef>
                <a:spcAft>
                  <a:spcPct val="0"/>
                </a:spcAft>
              </a:pPr>
              <a:r>
                <a:rPr lang="en-US" sz="1100" b="1" dirty="0">
                  <a:solidFill>
                    <a:prstClr val="black"/>
                  </a:solidFill>
                </a:rPr>
                <a:t>Adaptive coping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Wellness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Well trained and prepared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Fit and focused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In 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Optimally effective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Behaving ethically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7" name="TextBox 17"/>
            <p:cNvSpPr txBox="1">
              <a:spLocks noChangeArrowheads="1"/>
            </p:cNvSpPr>
            <p:nvPr/>
          </p:nvSpPr>
          <p:spPr bwMode="auto">
            <a:xfrm>
              <a:off x="2397789" y="2553771"/>
              <a:ext cx="2073276" cy="310148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Mild and transient distress or loss of 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Temporary &amp; reversible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Low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Irritable, angry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Anxious or depressed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Physically too pumped up or tired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Reduced self-control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focus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sleep</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8" name="TextBox 17"/>
            <p:cNvSpPr txBox="1">
              <a:spLocks noChangeArrowheads="1"/>
            </p:cNvSpPr>
            <p:nvPr/>
          </p:nvSpPr>
          <p:spPr bwMode="auto">
            <a:xfrm>
              <a:off x="6964363" y="2383349"/>
              <a:ext cx="2179637" cy="34983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Persistent and disabling distress or loss of function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Unhealed stress injuries</a:t>
              </a:r>
            </a:p>
            <a:p>
              <a:pPr algn="ctr" fontAlgn="base">
                <a:spcBef>
                  <a:spcPct val="0"/>
                </a:spcBef>
                <a:spcAft>
                  <a:spcPct val="0"/>
                </a:spcAft>
              </a:pPr>
              <a:endParaRPr lang="en-US" sz="1100" b="1" dirty="0">
                <a:solidFill>
                  <a:prstClr val="black"/>
                </a:solidFill>
              </a:endParaRPr>
            </a:p>
            <a:p>
              <a:pPr algn="ctr"/>
              <a:r>
                <a:rPr lang="en-US" sz="1100" b="1" dirty="0">
                  <a:solidFill>
                    <a:prstClr val="black"/>
                  </a:solidFill>
                </a:rPr>
                <a:t>Mental disorder</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Types</a:t>
              </a:r>
            </a:p>
            <a:p>
              <a:pPr algn="ctr" fontAlgn="base">
                <a:spcBef>
                  <a:spcPct val="0"/>
                </a:spcBef>
                <a:spcAft>
                  <a:spcPct val="0"/>
                </a:spcAft>
              </a:pPr>
              <a:r>
                <a:rPr lang="en-US" sz="1100" b="1" dirty="0">
                  <a:solidFill>
                    <a:prstClr val="black"/>
                  </a:solidFill>
                </a:rPr>
                <a:t>PTSD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Major Depression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Anxiety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Substance abuse</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Symptoms and disability persist over many weeks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Symptoms and disability get worse over time</a:t>
              </a:r>
            </a:p>
          </p:txBody>
        </p:sp>
      </p:grpSp>
      <p:sp>
        <p:nvSpPr>
          <p:cNvPr id="25" name="Title 1">
            <a:extLst>
              <a:ext uri="{FF2B5EF4-FFF2-40B4-BE49-F238E27FC236}">
                <a16:creationId xmlns:a16="http://schemas.microsoft.com/office/drawing/2014/main" id="{0C7C823B-B50C-E243-8541-A5DB2F69F417}"/>
              </a:ext>
            </a:extLst>
          </p:cNvPr>
          <p:cNvSpPr>
            <a:spLocks noGrp="1"/>
          </p:cNvSpPr>
          <p:nvPr>
            <p:ph type="title"/>
          </p:nvPr>
        </p:nvSpPr>
        <p:spPr>
          <a:xfrm>
            <a:off x="391887" y="258251"/>
            <a:ext cx="8540336" cy="1128044"/>
          </a:xfrm>
        </p:spPr>
        <p:txBody>
          <a:bodyPr>
            <a:normAutofit/>
          </a:bodyPr>
          <a:lstStyle/>
          <a:p>
            <a:pPr algn="ctr"/>
            <a:r>
              <a:rPr lang="en-US" b="1" dirty="0">
                <a:latin typeface="Helvetica" pitchFamily="2" charset="0"/>
              </a:rPr>
              <a:t>THE STRESS SCALE</a:t>
            </a:r>
          </a:p>
        </p:txBody>
      </p:sp>
      <p:sp>
        <p:nvSpPr>
          <p:cNvPr id="2" name="TextBox 1">
            <a:extLst>
              <a:ext uri="{FF2B5EF4-FFF2-40B4-BE49-F238E27FC236}">
                <a16:creationId xmlns:a16="http://schemas.microsoft.com/office/drawing/2014/main" id="{806F3BBD-D4A0-EC42-87AD-06CF4409408B}"/>
              </a:ext>
            </a:extLst>
          </p:cNvPr>
          <p:cNvSpPr txBox="1"/>
          <p:nvPr/>
        </p:nvSpPr>
        <p:spPr>
          <a:xfrm>
            <a:off x="5917" y="5891537"/>
            <a:ext cx="2135692" cy="646331"/>
          </a:xfrm>
          <a:prstGeom prst="rect">
            <a:avLst/>
          </a:prstGeom>
          <a:noFill/>
        </p:spPr>
        <p:txBody>
          <a:bodyPr wrap="square" rtlCol="0">
            <a:spAutoFit/>
          </a:bodyPr>
          <a:lstStyle/>
          <a:p>
            <a:pPr algn="ctr"/>
            <a:r>
              <a:rPr lang="en-US" sz="1800" b="1" dirty="0">
                <a:latin typeface="Helvetica" pitchFamily="2" charset="0"/>
              </a:rPr>
              <a:t>Train hard</a:t>
            </a:r>
          </a:p>
          <a:p>
            <a:pPr algn="ctr"/>
            <a:r>
              <a:rPr lang="en-US" sz="1800" b="1" dirty="0">
                <a:latin typeface="Helvetica" pitchFamily="2" charset="0"/>
              </a:rPr>
              <a:t>Build the team</a:t>
            </a:r>
          </a:p>
        </p:txBody>
      </p:sp>
      <p:sp>
        <p:nvSpPr>
          <p:cNvPr id="21" name="TextBox 20">
            <a:extLst>
              <a:ext uri="{FF2B5EF4-FFF2-40B4-BE49-F238E27FC236}">
                <a16:creationId xmlns:a16="http://schemas.microsoft.com/office/drawing/2014/main" id="{1023500A-09FB-0C40-B0C3-569697841541}"/>
              </a:ext>
            </a:extLst>
          </p:cNvPr>
          <p:cNvSpPr txBox="1"/>
          <p:nvPr/>
        </p:nvSpPr>
        <p:spPr>
          <a:xfrm>
            <a:off x="2343678" y="5891537"/>
            <a:ext cx="2075308" cy="646331"/>
          </a:xfrm>
          <a:prstGeom prst="rect">
            <a:avLst/>
          </a:prstGeom>
          <a:noFill/>
        </p:spPr>
        <p:txBody>
          <a:bodyPr wrap="square" rtlCol="0">
            <a:spAutoFit/>
          </a:bodyPr>
          <a:lstStyle/>
          <a:p>
            <a:pPr algn="ctr"/>
            <a:r>
              <a:rPr lang="en-US" sz="1800" b="1" dirty="0">
                <a:latin typeface="Helvetica" pitchFamily="2" charset="0"/>
              </a:rPr>
              <a:t>Talk to someone you trust</a:t>
            </a:r>
          </a:p>
        </p:txBody>
      </p:sp>
      <p:sp>
        <p:nvSpPr>
          <p:cNvPr id="22" name="TextBox 21">
            <a:extLst>
              <a:ext uri="{FF2B5EF4-FFF2-40B4-BE49-F238E27FC236}">
                <a16:creationId xmlns:a16="http://schemas.microsoft.com/office/drawing/2014/main" id="{EF7174D3-1EC8-EB4C-8A08-DFD50658098F}"/>
              </a:ext>
            </a:extLst>
          </p:cNvPr>
          <p:cNvSpPr txBox="1"/>
          <p:nvPr/>
        </p:nvSpPr>
        <p:spPr>
          <a:xfrm>
            <a:off x="4637538" y="5867787"/>
            <a:ext cx="2194301" cy="923330"/>
          </a:xfrm>
          <a:prstGeom prst="rect">
            <a:avLst/>
          </a:prstGeom>
          <a:noFill/>
        </p:spPr>
        <p:txBody>
          <a:bodyPr wrap="square" rtlCol="0">
            <a:spAutoFit/>
          </a:bodyPr>
          <a:lstStyle/>
          <a:p>
            <a:pPr algn="ctr"/>
            <a:r>
              <a:rPr lang="en-US" sz="1800" b="1" dirty="0">
                <a:latin typeface="Helvetica" pitchFamily="2" charset="0"/>
              </a:rPr>
              <a:t>Talk to chaplain, counselor, or medical</a:t>
            </a:r>
          </a:p>
        </p:txBody>
      </p:sp>
      <p:sp>
        <p:nvSpPr>
          <p:cNvPr id="20" name="Donut 19">
            <a:extLst>
              <a:ext uri="{FF2B5EF4-FFF2-40B4-BE49-F238E27FC236}">
                <a16:creationId xmlns:a16="http://schemas.microsoft.com/office/drawing/2014/main" id="{8A0178FD-94CF-D34D-AE3D-0A64E234BBDB}"/>
              </a:ext>
            </a:extLst>
          </p:cNvPr>
          <p:cNvSpPr/>
          <p:nvPr/>
        </p:nvSpPr>
        <p:spPr>
          <a:xfrm>
            <a:off x="4628529" y="5599213"/>
            <a:ext cx="2167685" cy="1300348"/>
          </a:xfrm>
          <a:prstGeom prst="donut">
            <a:avLst>
              <a:gd name="adj" fmla="val 3105"/>
            </a:avLst>
          </a:prstGeom>
          <a:solidFill>
            <a:srgbClr val="FF0000"/>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17">
            <a:extLst>
              <a:ext uri="{FF2B5EF4-FFF2-40B4-BE49-F238E27FC236}">
                <a16:creationId xmlns:a16="http://schemas.microsoft.com/office/drawing/2014/main" id="{94769F1F-D1B1-5742-B7E3-2C4D47AC5F6A}"/>
              </a:ext>
            </a:extLst>
          </p:cNvPr>
          <p:cNvSpPr txBox="1">
            <a:spLocks noChangeArrowheads="1"/>
          </p:cNvSpPr>
          <p:nvPr/>
        </p:nvSpPr>
        <p:spPr bwMode="auto">
          <a:xfrm>
            <a:off x="4643795" y="2475024"/>
            <a:ext cx="2164295" cy="312406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More severe and persistent distress or loss</a:t>
            </a:r>
          </a:p>
          <a:p>
            <a:pPr algn="ctr" fontAlgn="base">
              <a:spcBef>
                <a:spcPct val="0"/>
              </a:spcBef>
              <a:spcAft>
                <a:spcPct val="0"/>
              </a:spcAft>
            </a:pPr>
            <a:r>
              <a:rPr lang="en-US" sz="1100" b="1" dirty="0">
                <a:solidFill>
                  <a:prstClr val="black"/>
                </a:solidFill>
              </a:rPr>
              <a:t>Higher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b="1" i="1" dirty="0">
                <a:solidFill>
                  <a:prstClr val="black"/>
                </a:solidFill>
              </a:rPr>
              <a:t>Causes</a:t>
            </a:r>
          </a:p>
          <a:p>
            <a:pPr algn="ctr" fontAlgn="base">
              <a:spcBef>
                <a:spcPct val="0"/>
              </a:spcBef>
              <a:spcAft>
                <a:spcPct val="0"/>
              </a:spcAft>
            </a:pPr>
            <a:r>
              <a:rPr lang="en-US" sz="1100" b="1" dirty="0">
                <a:solidFill>
                  <a:prstClr val="black"/>
                </a:solidFill>
              </a:rPr>
              <a:t>Wear and Tear, Inner Conflict, Loss, Trauma</a:t>
            </a:r>
            <a:endParaRPr lang="en-US" sz="1000" b="1" dirty="0">
              <a:solidFill>
                <a:prstClr val="black"/>
              </a:solidFill>
            </a:endParaRP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Panic or rage</a:t>
            </a:r>
          </a:p>
          <a:p>
            <a:pPr algn="ctr" fontAlgn="base">
              <a:spcBef>
                <a:spcPct val="0"/>
              </a:spcBef>
              <a:spcAft>
                <a:spcPct val="0"/>
              </a:spcAft>
            </a:pPr>
            <a:r>
              <a:rPr lang="en-US" sz="1100" b="1" dirty="0">
                <a:solidFill>
                  <a:prstClr val="black"/>
                </a:solidFill>
              </a:rPr>
              <a:t>Loss of control of body/ mind </a:t>
            </a:r>
            <a:br>
              <a:rPr lang="en-US" sz="1100" b="1" dirty="0">
                <a:solidFill>
                  <a:prstClr val="black"/>
                </a:solidFill>
              </a:rPr>
            </a:br>
            <a:r>
              <a:rPr lang="en-US" sz="1100" b="1" dirty="0">
                <a:solidFill>
                  <a:prstClr val="black"/>
                </a:solidFill>
              </a:rPr>
              <a:t>Can’t sleep</a:t>
            </a:r>
          </a:p>
          <a:p>
            <a:pPr algn="ctr" fontAlgn="base">
              <a:spcBef>
                <a:spcPct val="0"/>
              </a:spcBef>
              <a:spcAft>
                <a:spcPct val="0"/>
              </a:spcAft>
            </a:pPr>
            <a:r>
              <a:rPr lang="en-US" sz="1100" b="1" dirty="0">
                <a:solidFill>
                  <a:prstClr val="black"/>
                </a:solidFill>
              </a:rPr>
              <a:t>Recurrent nightmares/ bad memories</a:t>
            </a:r>
          </a:p>
          <a:p>
            <a:pPr algn="ctr" fontAlgn="base">
              <a:spcBef>
                <a:spcPct val="0"/>
              </a:spcBef>
              <a:spcAft>
                <a:spcPct val="0"/>
              </a:spcAft>
            </a:pPr>
            <a:r>
              <a:rPr lang="en-US" sz="1100" b="1" dirty="0">
                <a:solidFill>
                  <a:prstClr val="black"/>
                </a:solidFill>
              </a:rPr>
              <a:t>Persistent shame, guilt </a:t>
            </a:r>
            <a:br>
              <a:rPr lang="en-US" sz="1100" b="1" dirty="0">
                <a:solidFill>
                  <a:prstClr val="black"/>
                </a:solidFill>
              </a:rPr>
            </a:br>
            <a:r>
              <a:rPr lang="en-US" sz="1100" b="1" dirty="0">
                <a:solidFill>
                  <a:prstClr val="black"/>
                </a:solidFill>
              </a:rPr>
              <a:t>or blame</a:t>
            </a:r>
          </a:p>
          <a:p>
            <a:pPr algn="ctr" fontAlgn="base">
              <a:spcBef>
                <a:spcPct val="0"/>
              </a:spcBef>
              <a:spcAft>
                <a:spcPct val="0"/>
              </a:spcAft>
            </a:pPr>
            <a:r>
              <a:rPr lang="en-US" sz="1100" b="1" dirty="0">
                <a:solidFill>
                  <a:prstClr val="black"/>
                </a:solidFill>
              </a:rPr>
              <a:t>Loss of moral values </a:t>
            </a:r>
            <a:br>
              <a:rPr lang="en-US" sz="1100" b="1" dirty="0">
                <a:solidFill>
                  <a:prstClr val="black"/>
                </a:solidFill>
              </a:rPr>
            </a:br>
            <a:r>
              <a:rPr lang="en-US" sz="1100" b="1" dirty="0">
                <a:solidFill>
                  <a:prstClr val="black"/>
                </a:solidFill>
              </a:rPr>
              <a:t>and beliefs</a:t>
            </a:r>
          </a:p>
        </p:txBody>
      </p:sp>
    </p:spTree>
    <p:extLst>
      <p:ext uri="{BB962C8B-B14F-4D97-AF65-F5344CB8AC3E}">
        <p14:creationId xmlns:p14="http://schemas.microsoft.com/office/powerpoint/2010/main" val="225285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963" y="1589784"/>
            <a:ext cx="9152964" cy="4622988"/>
            <a:chOff x="0" y="1541356"/>
            <a:chExt cx="9144000" cy="4865183"/>
          </a:xfrm>
        </p:grpSpPr>
        <p:pic>
          <p:nvPicPr>
            <p:cNvPr id="11" name="Picture 14" descr="Operational_Stress_Continuum_Color_Bars.jpg"/>
            <p:cNvPicPr>
              <a:picLocks noChangeAspect="1"/>
            </p:cNvPicPr>
            <p:nvPr/>
          </p:nvPicPr>
          <p:blipFill>
            <a:blip r:embed="rId2" cstate="print"/>
            <a:srcRect/>
            <a:stretch>
              <a:fillRect/>
            </a:stretch>
          </p:blipFill>
          <p:spPr bwMode="auto">
            <a:xfrm>
              <a:off x="0" y="1541356"/>
              <a:ext cx="9144000" cy="4865183"/>
            </a:xfrm>
            <a:prstGeom prst="rect">
              <a:avLst/>
            </a:prstGeom>
            <a:noFill/>
            <a:ln w="9525">
              <a:noFill/>
              <a:miter lim="800000"/>
              <a:headEnd/>
              <a:tailEnd/>
            </a:ln>
          </p:spPr>
        </p:pic>
        <p:sp>
          <p:nvSpPr>
            <p:cNvPr id="12" name="TextBox 11"/>
            <p:cNvSpPr txBox="1"/>
            <p:nvPr/>
          </p:nvSpPr>
          <p:spPr>
            <a:xfrm>
              <a:off x="2558127" y="1748262"/>
              <a:ext cx="17526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Reacting</a:t>
              </a:r>
            </a:p>
          </p:txBody>
        </p:sp>
        <p:sp>
          <p:nvSpPr>
            <p:cNvPr id="13" name="TextBox 12"/>
            <p:cNvSpPr txBox="1"/>
            <p:nvPr/>
          </p:nvSpPr>
          <p:spPr>
            <a:xfrm>
              <a:off x="219654" y="1748262"/>
              <a:ext cx="1724025" cy="485851"/>
            </a:xfrm>
            <a:prstGeom prst="rect">
              <a:avLst/>
            </a:prstGeom>
            <a:noFill/>
          </p:spPr>
          <p:txBody>
            <a:bodyPr wrap="square">
              <a:spAutoFit/>
            </a:bodyPr>
            <a:lstStyle/>
            <a:p>
              <a:pPr algn="ctr" fontAlgn="base">
                <a:spcBef>
                  <a:spcPct val="0"/>
                </a:spcBef>
                <a:spcAft>
                  <a:spcPct val="0"/>
                </a:spcAft>
                <a:defRPr/>
              </a:pPr>
              <a:r>
                <a:rPr lang="en-US" sz="2400" b="1" dirty="0">
                  <a:solidFill>
                    <a:prstClr val="black"/>
                  </a:solidFill>
                  <a:latin typeface="Times New Roman"/>
                </a:rPr>
                <a:t>Ready</a:t>
              </a:r>
            </a:p>
          </p:txBody>
        </p:sp>
        <p:sp>
          <p:nvSpPr>
            <p:cNvPr id="14" name="TextBox 13"/>
            <p:cNvSpPr txBox="1"/>
            <p:nvPr/>
          </p:nvSpPr>
          <p:spPr>
            <a:xfrm>
              <a:off x="4813880"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Injured</a:t>
              </a:r>
            </a:p>
          </p:txBody>
        </p:sp>
        <p:sp>
          <p:nvSpPr>
            <p:cNvPr id="15" name="TextBox 14"/>
            <p:cNvSpPr txBox="1"/>
            <p:nvPr/>
          </p:nvSpPr>
          <p:spPr>
            <a:xfrm>
              <a:off x="7103628"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Ill</a:t>
              </a:r>
            </a:p>
          </p:txBody>
        </p:sp>
        <p:sp>
          <p:nvSpPr>
            <p:cNvPr id="16" name="TextBox 17"/>
            <p:cNvSpPr txBox="1">
              <a:spLocks noChangeArrowheads="1"/>
            </p:cNvSpPr>
            <p:nvPr/>
          </p:nvSpPr>
          <p:spPr bwMode="auto">
            <a:xfrm>
              <a:off x="14865" y="2538325"/>
              <a:ext cx="2133600" cy="2502268"/>
            </a:xfrm>
            <a:prstGeom prst="rect">
              <a:avLst/>
            </a:prstGeom>
            <a:noFill/>
            <a:ln w="9525">
              <a:noFill/>
              <a:miter lim="800000"/>
              <a:headEnd/>
              <a:tailEnd/>
            </a:ln>
          </p:spPr>
          <p:txBody>
            <a:bodyPr>
              <a:spAutoFit/>
            </a:bodyPr>
            <a:lstStyle/>
            <a:p>
              <a:pPr algn="ctr" fontAlgn="base">
                <a:spcBef>
                  <a:spcPct val="0"/>
                </a:spcBef>
                <a:spcAft>
                  <a:spcPct val="0"/>
                </a:spcAft>
              </a:pPr>
              <a:r>
                <a:rPr lang="en-US" sz="1100" b="1" dirty="0">
                  <a:solidFill>
                    <a:prstClr val="black"/>
                  </a:solidFill>
                </a:rPr>
                <a:t>Adaptive coping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Wellness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Well trained and prepared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Fit and focused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In 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Optimally effective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Behaving ethically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7" name="TextBox 17"/>
            <p:cNvSpPr txBox="1">
              <a:spLocks noChangeArrowheads="1"/>
            </p:cNvSpPr>
            <p:nvPr/>
          </p:nvSpPr>
          <p:spPr bwMode="auto">
            <a:xfrm>
              <a:off x="2397789" y="2553771"/>
              <a:ext cx="2073276" cy="310148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Mild and transient distress or loss of 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Temporary &amp; reversible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Low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Irritable, angry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Anxious or depressed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Physically too pumped up or tired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Reduced self-control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focus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sleep</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8" name="TextBox 17"/>
            <p:cNvSpPr txBox="1">
              <a:spLocks noChangeArrowheads="1"/>
            </p:cNvSpPr>
            <p:nvPr/>
          </p:nvSpPr>
          <p:spPr bwMode="auto">
            <a:xfrm>
              <a:off x="6964363" y="2383349"/>
              <a:ext cx="2179637" cy="34983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Persistent and disabling distress or loss of function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Unhealed stress injuries</a:t>
              </a:r>
            </a:p>
            <a:p>
              <a:pPr algn="ctr" fontAlgn="base">
                <a:spcBef>
                  <a:spcPct val="0"/>
                </a:spcBef>
                <a:spcAft>
                  <a:spcPct val="0"/>
                </a:spcAft>
              </a:pPr>
              <a:endParaRPr lang="en-US" sz="1100" b="1" dirty="0">
                <a:solidFill>
                  <a:prstClr val="black"/>
                </a:solidFill>
              </a:endParaRPr>
            </a:p>
            <a:p>
              <a:pPr algn="ctr"/>
              <a:r>
                <a:rPr lang="en-US" sz="1100" b="1" dirty="0">
                  <a:solidFill>
                    <a:prstClr val="black"/>
                  </a:solidFill>
                </a:rPr>
                <a:t>Mental disorder</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Types</a:t>
              </a:r>
            </a:p>
            <a:p>
              <a:pPr algn="ctr" fontAlgn="base">
                <a:spcBef>
                  <a:spcPct val="0"/>
                </a:spcBef>
                <a:spcAft>
                  <a:spcPct val="0"/>
                </a:spcAft>
              </a:pPr>
              <a:r>
                <a:rPr lang="en-US" sz="1100" b="1" dirty="0">
                  <a:solidFill>
                    <a:prstClr val="black"/>
                  </a:solidFill>
                </a:rPr>
                <a:t>PTSD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Major Depression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Anxiety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Substance abuse</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Symptoms and disability persist over many weeks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Symptoms and disability get worse over time</a:t>
              </a:r>
            </a:p>
          </p:txBody>
        </p:sp>
      </p:grpSp>
      <p:sp>
        <p:nvSpPr>
          <p:cNvPr id="25" name="Title 1">
            <a:extLst>
              <a:ext uri="{FF2B5EF4-FFF2-40B4-BE49-F238E27FC236}">
                <a16:creationId xmlns:a16="http://schemas.microsoft.com/office/drawing/2014/main" id="{0C7C823B-B50C-E243-8541-A5DB2F69F417}"/>
              </a:ext>
            </a:extLst>
          </p:cNvPr>
          <p:cNvSpPr>
            <a:spLocks noGrp="1"/>
          </p:cNvSpPr>
          <p:nvPr>
            <p:ph type="title"/>
          </p:nvPr>
        </p:nvSpPr>
        <p:spPr>
          <a:xfrm>
            <a:off x="391887" y="258251"/>
            <a:ext cx="8540336" cy="1128044"/>
          </a:xfrm>
        </p:spPr>
        <p:txBody>
          <a:bodyPr>
            <a:normAutofit/>
          </a:bodyPr>
          <a:lstStyle/>
          <a:p>
            <a:pPr algn="ctr"/>
            <a:r>
              <a:rPr lang="en-US" b="1" dirty="0">
                <a:latin typeface="Helvetica" pitchFamily="2" charset="0"/>
              </a:rPr>
              <a:t>THE STRESS SCALE</a:t>
            </a:r>
          </a:p>
        </p:txBody>
      </p:sp>
      <p:sp>
        <p:nvSpPr>
          <p:cNvPr id="2" name="TextBox 1">
            <a:extLst>
              <a:ext uri="{FF2B5EF4-FFF2-40B4-BE49-F238E27FC236}">
                <a16:creationId xmlns:a16="http://schemas.microsoft.com/office/drawing/2014/main" id="{806F3BBD-D4A0-EC42-87AD-06CF4409408B}"/>
              </a:ext>
            </a:extLst>
          </p:cNvPr>
          <p:cNvSpPr txBox="1"/>
          <p:nvPr/>
        </p:nvSpPr>
        <p:spPr>
          <a:xfrm>
            <a:off x="5917" y="5891537"/>
            <a:ext cx="2135692" cy="646331"/>
          </a:xfrm>
          <a:prstGeom prst="rect">
            <a:avLst/>
          </a:prstGeom>
          <a:noFill/>
        </p:spPr>
        <p:txBody>
          <a:bodyPr wrap="square" rtlCol="0">
            <a:spAutoFit/>
          </a:bodyPr>
          <a:lstStyle/>
          <a:p>
            <a:pPr algn="ctr"/>
            <a:r>
              <a:rPr lang="en-US" sz="1800" b="1" dirty="0">
                <a:latin typeface="Helvetica" pitchFamily="2" charset="0"/>
              </a:rPr>
              <a:t>Train hard</a:t>
            </a:r>
          </a:p>
          <a:p>
            <a:pPr algn="ctr"/>
            <a:r>
              <a:rPr lang="en-US" sz="1800" b="1" dirty="0">
                <a:latin typeface="Helvetica" pitchFamily="2" charset="0"/>
              </a:rPr>
              <a:t>Build the team</a:t>
            </a:r>
          </a:p>
        </p:txBody>
      </p:sp>
      <p:sp>
        <p:nvSpPr>
          <p:cNvPr id="21" name="TextBox 20">
            <a:extLst>
              <a:ext uri="{FF2B5EF4-FFF2-40B4-BE49-F238E27FC236}">
                <a16:creationId xmlns:a16="http://schemas.microsoft.com/office/drawing/2014/main" id="{1023500A-09FB-0C40-B0C3-569697841541}"/>
              </a:ext>
            </a:extLst>
          </p:cNvPr>
          <p:cNvSpPr txBox="1"/>
          <p:nvPr/>
        </p:nvSpPr>
        <p:spPr>
          <a:xfrm>
            <a:off x="2343678" y="5891537"/>
            <a:ext cx="2075308" cy="646331"/>
          </a:xfrm>
          <a:prstGeom prst="rect">
            <a:avLst/>
          </a:prstGeom>
          <a:noFill/>
        </p:spPr>
        <p:txBody>
          <a:bodyPr wrap="square" rtlCol="0">
            <a:spAutoFit/>
          </a:bodyPr>
          <a:lstStyle/>
          <a:p>
            <a:pPr algn="ctr"/>
            <a:r>
              <a:rPr lang="en-US" sz="1800" b="1" dirty="0">
                <a:latin typeface="Helvetica" pitchFamily="2" charset="0"/>
              </a:rPr>
              <a:t>Talk to someone you trust</a:t>
            </a:r>
          </a:p>
        </p:txBody>
      </p:sp>
      <p:sp>
        <p:nvSpPr>
          <p:cNvPr id="22" name="TextBox 21">
            <a:extLst>
              <a:ext uri="{FF2B5EF4-FFF2-40B4-BE49-F238E27FC236}">
                <a16:creationId xmlns:a16="http://schemas.microsoft.com/office/drawing/2014/main" id="{EF7174D3-1EC8-EB4C-8A08-DFD50658098F}"/>
              </a:ext>
            </a:extLst>
          </p:cNvPr>
          <p:cNvSpPr txBox="1"/>
          <p:nvPr/>
        </p:nvSpPr>
        <p:spPr>
          <a:xfrm>
            <a:off x="4637538" y="5891537"/>
            <a:ext cx="2194301" cy="923330"/>
          </a:xfrm>
          <a:prstGeom prst="rect">
            <a:avLst/>
          </a:prstGeom>
          <a:noFill/>
        </p:spPr>
        <p:txBody>
          <a:bodyPr wrap="square" rtlCol="0">
            <a:spAutoFit/>
          </a:bodyPr>
          <a:lstStyle/>
          <a:p>
            <a:pPr algn="ctr"/>
            <a:r>
              <a:rPr lang="en-US" sz="1800" b="1" dirty="0">
                <a:latin typeface="Helvetica" pitchFamily="2" charset="0"/>
              </a:rPr>
              <a:t>Talk to chaplain, counselor, or medical</a:t>
            </a:r>
          </a:p>
        </p:txBody>
      </p:sp>
      <p:sp>
        <p:nvSpPr>
          <p:cNvPr id="23" name="TextBox 22">
            <a:extLst>
              <a:ext uri="{FF2B5EF4-FFF2-40B4-BE49-F238E27FC236}">
                <a16:creationId xmlns:a16="http://schemas.microsoft.com/office/drawing/2014/main" id="{494B07A1-00EA-2A4A-A0DE-61DDC89C8A0D}"/>
              </a:ext>
            </a:extLst>
          </p:cNvPr>
          <p:cNvSpPr txBox="1"/>
          <p:nvPr/>
        </p:nvSpPr>
        <p:spPr>
          <a:xfrm>
            <a:off x="6950144" y="5891537"/>
            <a:ext cx="2194301" cy="646331"/>
          </a:xfrm>
          <a:prstGeom prst="rect">
            <a:avLst/>
          </a:prstGeom>
          <a:noFill/>
        </p:spPr>
        <p:txBody>
          <a:bodyPr wrap="square" rtlCol="0">
            <a:spAutoFit/>
          </a:bodyPr>
          <a:lstStyle/>
          <a:p>
            <a:pPr algn="ctr"/>
            <a:r>
              <a:rPr lang="en-US" sz="1800" b="1" dirty="0">
                <a:latin typeface="Helvetica" pitchFamily="2" charset="0"/>
              </a:rPr>
              <a:t>Seek medical attention</a:t>
            </a:r>
          </a:p>
        </p:txBody>
      </p:sp>
      <p:sp>
        <p:nvSpPr>
          <p:cNvPr id="20" name="Donut 19">
            <a:extLst>
              <a:ext uri="{FF2B5EF4-FFF2-40B4-BE49-F238E27FC236}">
                <a16:creationId xmlns:a16="http://schemas.microsoft.com/office/drawing/2014/main" id="{A329533D-C080-4A4E-A0F5-53176740F5B2}"/>
              </a:ext>
            </a:extLst>
          </p:cNvPr>
          <p:cNvSpPr/>
          <p:nvPr/>
        </p:nvSpPr>
        <p:spPr>
          <a:xfrm>
            <a:off x="7015462" y="5714105"/>
            <a:ext cx="1988012" cy="1007328"/>
          </a:xfrm>
          <a:prstGeom prst="donut">
            <a:avLst>
              <a:gd name="adj" fmla="val 3105"/>
            </a:avLst>
          </a:prstGeom>
          <a:solidFill>
            <a:srgbClr val="FF0000"/>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17">
            <a:extLst>
              <a:ext uri="{FF2B5EF4-FFF2-40B4-BE49-F238E27FC236}">
                <a16:creationId xmlns:a16="http://schemas.microsoft.com/office/drawing/2014/main" id="{EC1AC4E5-6EF5-E349-9825-8984BB511D3C}"/>
              </a:ext>
            </a:extLst>
          </p:cNvPr>
          <p:cNvSpPr txBox="1">
            <a:spLocks noChangeArrowheads="1"/>
          </p:cNvSpPr>
          <p:nvPr/>
        </p:nvSpPr>
        <p:spPr bwMode="auto">
          <a:xfrm>
            <a:off x="4643795" y="2475024"/>
            <a:ext cx="2164295" cy="312406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More severe and persistent distress or loss</a:t>
            </a:r>
          </a:p>
          <a:p>
            <a:pPr algn="ctr" fontAlgn="base">
              <a:spcBef>
                <a:spcPct val="0"/>
              </a:spcBef>
              <a:spcAft>
                <a:spcPct val="0"/>
              </a:spcAft>
            </a:pPr>
            <a:r>
              <a:rPr lang="en-US" sz="1100" b="1" dirty="0">
                <a:solidFill>
                  <a:prstClr val="black"/>
                </a:solidFill>
              </a:rPr>
              <a:t>Higher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b="1" i="1" dirty="0">
                <a:solidFill>
                  <a:prstClr val="black"/>
                </a:solidFill>
              </a:rPr>
              <a:t>Causes</a:t>
            </a:r>
          </a:p>
          <a:p>
            <a:pPr algn="ctr" fontAlgn="base">
              <a:spcBef>
                <a:spcPct val="0"/>
              </a:spcBef>
              <a:spcAft>
                <a:spcPct val="0"/>
              </a:spcAft>
            </a:pPr>
            <a:r>
              <a:rPr lang="en-US" sz="1100" b="1" dirty="0">
                <a:solidFill>
                  <a:prstClr val="black"/>
                </a:solidFill>
              </a:rPr>
              <a:t>Wear and Tear, Inner Conflict, Loss, Trauma</a:t>
            </a:r>
            <a:endParaRPr lang="en-US" sz="1000" b="1" dirty="0">
              <a:solidFill>
                <a:prstClr val="black"/>
              </a:solidFill>
            </a:endParaRP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Panic or rage</a:t>
            </a:r>
          </a:p>
          <a:p>
            <a:pPr algn="ctr" fontAlgn="base">
              <a:spcBef>
                <a:spcPct val="0"/>
              </a:spcBef>
              <a:spcAft>
                <a:spcPct val="0"/>
              </a:spcAft>
            </a:pPr>
            <a:r>
              <a:rPr lang="en-US" sz="1100" b="1" dirty="0">
                <a:solidFill>
                  <a:prstClr val="black"/>
                </a:solidFill>
              </a:rPr>
              <a:t>Loss of control of body/ mind </a:t>
            </a:r>
            <a:br>
              <a:rPr lang="en-US" sz="1100" b="1" dirty="0">
                <a:solidFill>
                  <a:prstClr val="black"/>
                </a:solidFill>
              </a:rPr>
            </a:br>
            <a:r>
              <a:rPr lang="en-US" sz="1100" b="1" dirty="0">
                <a:solidFill>
                  <a:prstClr val="black"/>
                </a:solidFill>
              </a:rPr>
              <a:t>Can’t sleep</a:t>
            </a:r>
          </a:p>
          <a:p>
            <a:pPr algn="ctr" fontAlgn="base">
              <a:spcBef>
                <a:spcPct val="0"/>
              </a:spcBef>
              <a:spcAft>
                <a:spcPct val="0"/>
              </a:spcAft>
            </a:pPr>
            <a:r>
              <a:rPr lang="en-US" sz="1100" b="1" dirty="0">
                <a:solidFill>
                  <a:prstClr val="black"/>
                </a:solidFill>
              </a:rPr>
              <a:t>Recurrent nightmares/ bad memories</a:t>
            </a:r>
          </a:p>
          <a:p>
            <a:pPr algn="ctr" fontAlgn="base">
              <a:spcBef>
                <a:spcPct val="0"/>
              </a:spcBef>
              <a:spcAft>
                <a:spcPct val="0"/>
              </a:spcAft>
            </a:pPr>
            <a:r>
              <a:rPr lang="en-US" sz="1100" b="1" dirty="0">
                <a:solidFill>
                  <a:prstClr val="black"/>
                </a:solidFill>
              </a:rPr>
              <a:t>Persistent shame, guilt </a:t>
            </a:r>
            <a:br>
              <a:rPr lang="en-US" sz="1100" b="1" dirty="0">
                <a:solidFill>
                  <a:prstClr val="black"/>
                </a:solidFill>
              </a:rPr>
            </a:br>
            <a:r>
              <a:rPr lang="en-US" sz="1100" b="1" dirty="0">
                <a:solidFill>
                  <a:prstClr val="black"/>
                </a:solidFill>
              </a:rPr>
              <a:t>or blame</a:t>
            </a:r>
          </a:p>
          <a:p>
            <a:pPr algn="ctr" fontAlgn="base">
              <a:spcBef>
                <a:spcPct val="0"/>
              </a:spcBef>
              <a:spcAft>
                <a:spcPct val="0"/>
              </a:spcAft>
            </a:pPr>
            <a:r>
              <a:rPr lang="en-US" sz="1100" b="1" dirty="0">
                <a:solidFill>
                  <a:prstClr val="black"/>
                </a:solidFill>
              </a:rPr>
              <a:t>Loss of moral values </a:t>
            </a:r>
            <a:br>
              <a:rPr lang="en-US" sz="1100" b="1" dirty="0">
                <a:solidFill>
                  <a:prstClr val="black"/>
                </a:solidFill>
              </a:rPr>
            </a:br>
            <a:r>
              <a:rPr lang="en-US" sz="1100" b="1" dirty="0">
                <a:solidFill>
                  <a:prstClr val="black"/>
                </a:solidFill>
              </a:rPr>
              <a:t>and beliefs</a:t>
            </a:r>
          </a:p>
        </p:txBody>
      </p:sp>
    </p:spTree>
    <p:extLst>
      <p:ext uri="{BB962C8B-B14F-4D97-AF65-F5344CB8AC3E}">
        <p14:creationId xmlns:p14="http://schemas.microsoft.com/office/powerpoint/2010/main" val="368511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C994E9-E09D-004C-99ED-E31B0DD15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76" y="142350"/>
            <a:ext cx="7008540" cy="6517942"/>
          </a:xfrm>
          <a:prstGeom prst="rect">
            <a:avLst/>
          </a:prstGeom>
        </p:spPr>
      </p:pic>
    </p:spTree>
    <p:extLst>
      <p:ext uri="{BB962C8B-B14F-4D97-AF65-F5344CB8AC3E}">
        <p14:creationId xmlns:p14="http://schemas.microsoft.com/office/powerpoint/2010/main" val="94319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521523" y="1549731"/>
            <a:ext cx="5962403" cy="4862943"/>
          </a:xfrm>
        </p:spPr>
        <p:txBody>
          <a:bodyPr>
            <a:normAutofit lnSpcReduction="10000"/>
          </a:bodyPr>
          <a:lstStyle/>
          <a:p>
            <a:pPr marL="274320" lvl="0" indent="-182880">
              <a:lnSpc>
                <a:spcPct val="120000"/>
              </a:lnSpc>
              <a:spcBef>
                <a:spcPts val="0"/>
              </a:spcBef>
            </a:pPr>
            <a:r>
              <a:rPr lang="en-US" sz="2400" dirty="0">
                <a:solidFill>
                  <a:prstClr val="black"/>
                </a:solidFill>
                <a:latin typeface="Arial" panose="020B0604020202020204" pitchFamily="34" charset="0"/>
                <a:cs typeface="Arial" panose="020B0604020202020204" pitchFamily="34" charset="0"/>
              </a:rPr>
              <a:t>Four self-care domains</a:t>
            </a:r>
          </a:p>
          <a:p>
            <a:pPr marL="731509" lvl="1" indent="-182880">
              <a:lnSpc>
                <a:spcPct val="120000"/>
              </a:lnSpc>
              <a:spcBef>
                <a:spcPts val="0"/>
              </a:spcBef>
            </a:pPr>
            <a:r>
              <a:rPr lang="en-US" sz="2200" i="1" dirty="0">
                <a:latin typeface="Arial" panose="020B0604020202020204" pitchFamily="34" charset="0"/>
                <a:cs typeface="Arial" panose="020B0604020202020204" pitchFamily="34" charset="0"/>
              </a:rPr>
              <a:t>Physical, Emotional, Social, Spiritual</a:t>
            </a:r>
            <a:endParaRPr lang="en-US" sz="800" i="1" dirty="0">
              <a:solidFill>
                <a:prstClr val="black"/>
              </a:solidFill>
              <a:latin typeface="Arial" panose="020B0604020202020204" pitchFamily="34" charset="0"/>
              <a:cs typeface="Arial" panose="020B0604020202020204" pitchFamily="34" charset="0"/>
            </a:endParaRPr>
          </a:p>
          <a:p>
            <a:pPr lvl="0">
              <a:lnSpc>
                <a:spcPct val="120000"/>
              </a:lnSpc>
            </a:pPr>
            <a:r>
              <a:rPr lang="en-US" sz="2400" dirty="0">
                <a:solidFill>
                  <a:prstClr val="black"/>
                </a:solidFill>
                <a:latin typeface="Arial" panose="020B0604020202020204" pitchFamily="34" charset="0"/>
                <a:cs typeface="Arial" panose="020B0604020202020204" pitchFamily="34" charset="0"/>
              </a:rPr>
              <a:t>Make a commitment to yourself </a:t>
            </a:r>
          </a:p>
          <a:p>
            <a:pPr lvl="0">
              <a:lnSpc>
                <a:spcPct val="120000"/>
              </a:lnSpc>
            </a:pPr>
            <a:r>
              <a:rPr lang="en-US" sz="2400" dirty="0">
                <a:latin typeface="Arial" panose="020B0604020202020204" pitchFamily="34" charset="0"/>
                <a:cs typeface="Arial" panose="020B0604020202020204" pitchFamily="34" charset="0"/>
              </a:rPr>
              <a:t>Don’t suffer in silence – talk about what is troubling you </a:t>
            </a:r>
            <a:endParaRPr lang="en-US" sz="700" dirty="0">
              <a:latin typeface="Arial" panose="020B0604020202020204" pitchFamily="34" charset="0"/>
              <a:cs typeface="Arial" panose="020B0604020202020204" pitchFamily="34" charset="0"/>
            </a:endParaRPr>
          </a:p>
          <a:p>
            <a:pPr>
              <a:lnSpc>
                <a:spcPct val="120000"/>
              </a:lnSpc>
            </a:pPr>
            <a:r>
              <a:rPr lang="en-US" sz="2400" dirty="0">
                <a:latin typeface="Arial" panose="020B0604020202020204" pitchFamily="34" charset="0"/>
                <a:cs typeface="Arial" panose="020B0604020202020204" pitchFamily="34" charset="0"/>
              </a:rPr>
              <a:t>Recognize your personal limitations by establishing boundaries</a:t>
            </a:r>
          </a:p>
          <a:p>
            <a:pPr lvl="0">
              <a:lnSpc>
                <a:spcPct val="120000"/>
              </a:lnSpc>
            </a:pPr>
            <a:r>
              <a:rPr lang="en-US" sz="2400" dirty="0">
                <a:solidFill>
                  <a:prstClr val="black"/>
                </a:solidFill>
                <a:latin typeface="Arial" pitchFamily="34" charset="0"/>
                <a:cs typeface="Arial" pitchFamily="34" charset="0"/>
              </a:rPr>
              <a:t>Build positive personal and professional support systems that energize you</a:t>
            </a:r>
          </a:p>
          <a:p>
            <a:pPr lvl="0">
              <a:lnSpc>
                <a:spcPct val="120000"/>
              </a:lnSpc>
            </a:pPr>
            <a:r>
              <a:rPr lang="en-US" sz="2400" dirty="0">
                <a:latin typeface="Arial" panose="020B0604020202020204" pitchFamily="34" charset="0"/>
                <a:cs typeface="Arial" panose="020B0604020202020204" pitchFamily="34" charset="0"/>
              </a:rPr>
              <a:t>Develop your own self-care plan</a:t>
            </a:r>
          </a:p>
          <a:p>
            <a:pPr marL="0" lvl="0" indent="0">
              <a:lnSpc>
                <a:spcPct val="120000"/>
              </a:lnSpc>
              <a:buNone/>
            </a:pPr>
            <a:endParaRPr lang="en-US" sz="1600" dirty="0">
              <a:latin typeface="Arial" panose="020B0604020202020204" pitchFamily="34" charset="0"/>
              <a:cs typeface="Arial" panose="020B0604020202020204" pitchFamily="34" charset="0"/>
            </a:endParaRPr>
          </a:p>
          <a:p>
            <a:pPr marL="0" lvl="0" indent="0">
              <a:lnSpc>
                <a:spcPct val="120000"/>
              </a:lnSpc>
              <a:buNone/>
            </a:pPr>
            <a:endParaRPr lang="en-US" sz="1600" dirty="0">
              <a:latin typeface="Arial" panose="020B0604020202020204" pitchFamily="34" charset="0"/>
              <a:cs typeface="Arial" panose="020B0604020202020204" pitchFamily="34" charset="0"/>
            </a:endParaRPr>
          </a:p>
          <a:p>
            <a:pPr lvl="0">
              <a:lnSpc>
                <a:spcPct val="120000"/>
              </a:lnSpc>
            </a:pPr>
            <a:endParaRPr lang="en-US" sz="16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57150" lvl="0" indent="0">
              <a:buNone/>
            </a:pPr>
            <a:endParaRPr lang="en-US" sz="1100" dirty="0">
              <a:solidFill>
                <a:prstClr val="black"/>
              </a:solidFill>
              <a:latin typeface="Arial" pitchFamily="34" charset="0"/>
              <a:cs typeface="Arial" pitchFamily="34" charset="0"/>
            </a:endParaRPr>
          </a:p>
          <a:p>
            <a:pPr marL="674370" lvl="1" indent="-182880">
              <a:spcBef>
                <a:spcPts val="0"/>
              </a:spcBef>
              <a:spcAft>
                <a:spcPts val="600"/>
              </a:spcAft>
              <a:buNone/>
            </a:pPr>
            <a:endParaRPr lang="en-US" sz="1600" dirty="0">
              <a:latin typeface="Arial" panose="020B0604020202020204" pitchFamily="34" charset="0"/>
              <a:cs typeface="Arial" panose="020B0604020202020204" pitchFamily="34" charset="0"/>
            </a:endParaRPr>
          </a:p>
          <a:p>
            <a:pPr marL="274320" indent="-182880">
              <a:spcBef>
                <a:spcPts val="0"/>
              </a:spcBef>
              <a:spcAft>
                <a:spcPts val="600"/>
              </a:spcAft>
              <a:buNone/>
            </a:pPr>
            <a:endParaRPr lang="en-US" sz="1600" dirty="0">
              <a:latin typeface="Arial" panose="020B0604020202020204" pitchFamily="34" charset="0"/>
              <a:cs typeface="Arial" panose="020B0604020202020204" pitchFamily="34" charset="0"/>
            </a:endParaRPr>
          </a:p>
          <a:p>
            <a:pPr marL="274320" indent="-182880">
              <a:spcBef>
                <a:spcPts val="0"/>
              </a:spcBef>
              <a:spcAft>
                <a:spcPts val="600"/>
              </a:spcAft>
              <a:buNone/>
            </a:pPr>
            <a:endParaRPr lang="en-US" sz="1600" dirty="0">
              <a:latin typeface="Arial" panose="020B0604020202020204" pitchFamily="34" charset="0"/>
              <a:cs typeface="Arial" panose="020B0604020202020204" pitchFamily="34" charset="0"/>
            </a:endParaRPr>
          </a:p>
          <a:p>
            <a:pPr marL="274320" indent="-182880">
              <a:spcBef>
                <a:spcPts val="0"/>
              </a:spcBef>
              <a:spcAft>
                <a:spcPts val="600"/>
              </a:spcAft>
              <a:buNone/>
            </a:pPr>
            <a:endParaRPr 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6291943" y="2535815"/>
            <a:ext cx="2609741" cy="2483054"/>
          </a:xfrm>
          <a:prstGeom prst="rect">
            <a:avLst/>
          </a:prstGeom>
        </p:spPr>
      </p:pic>
      <p:sp>
        <p:nvSpPr>
          <p:cNvPr id="9" name="Title 1">
            <a:extLst>
              <a:ext uri="{FF2B5EF4-FFF2-40B4-BE49-F238E27FC236}">
                <a16:creationId xmlns:a16="http://schemas.microsoft.com/office/drawing/2014/main" id="{519BD750-7DA5-0248-9F5B-396380473B48}"/>
              </a:ext>
            </a:extLst>
          </p:cNvPr>
          <p:cNvSpPr txBox="1">
            <a:spLocks/>
          </p:cNvSpPr>
          <p:nvPr/>
        </p:nvSpPr>
        <p:spPr>
          <a:xfrm>
            <a:off x="628650" y="555126"/>
            <a:ext cx="7886700" cy="819002"/>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Helvetica" pitchFamily="2" charset="0"/>
              </a:rPr>
              <a:t>Develop a Self-Care Plan</a:t>
            </a:r>
          </a:p>
        </p:txBody>
      </p:sp>
    </p:spTree>
    <p:extLst>
      <p:ext uri="{BB962C8B-B14F-4D97-AF65-F5344CB8AC3E}">
        <p14:creationId xmlns:p14="http://schemas.microsoft.com/office/powerpoint/2010/main" val="691122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B285BE-C2E9-2D45-8A42-25E5969713CC}"/>
              </a:ext>
            </a:extLst>
          </p:cNvPr>
          <p:cNvSpPr txBox="1"/>
          <p:nvPr/>
        </p:nvSpPr>
        <p:spPr>
          <a:xfrm>
            <a:off x="698721" y="4243644"/>
            <a:ext cx="3331029" cy="1754326"/>
          </a:xfrm>
          <a:prstGeom prst="rect">
            <a:avLst/>
          </a:prstGeom>
          <a:noFill/>
        </p:spPr>
        <p:txBody>
          <a:bodyPr wrap="square" rtlCol="0">
            <a:spAutoFit/>
          </a:bodyPr>
          <a:lstStyle/>
          <a:p>
            <a:pPr algn="ctr"/>
            <a:r>
              <a:rPr lang="en-US" sz="2400" b="1" dirty="0">
                <a:latin typeface="Helvetica" pitchFamily="2" charset="0"/>
              </a:rPr>
              <a:t>Chaplain </a:t>
            </a:r>
          </a:p>
          <a:p>
            <a:pPr algn="ctr"/>
            <a:r>
              <a:rPr lang="en-US" sz="2400" b="1" dirty="0">
                <a:latin typeface="Helvetica" pitchFamily="2" charset="0"/>
              </a:rPr>
              <a:t>Jonathan Alexander</a:t>
            </a:r>
          </a:p>
          <a:p>
            <a:pPr algn="ctr"/>
            <a:r>
              <a:rPr lang="en-US" sz="2000" b="1" i="1" dirty="0">
                <a:latin typeface="Helvetica" pitchFamily="2" charset="0"/>
              </a:rPr>
              <a:t>202-774-8788</a:t>
            </a:r>
          </a:p>
          <a:p>
            <a:pPr algn="ctr"/>
            <a:r>
              <a:rPr lang="en-US" sz="2000" b="1" i="1" dirty="0" err="1">
                <a:latin typeface="Helvetica" pitchFamily="2" charset="0"/>
              </a:rPr>
              <a:t>Jonathan.W.Alexander</a:t>
            </a:r>
            <a:r>
              <a:rPr lang="en-US" sz="2000" b="1" i="1" dirty="0">
                <a:latin typeface="Helvetica" pitchFamily="2" charset="0"/>
              </a:rPr>
              <a:t>@</a:t>
            </a:r>
          </a:p>
          <a:p>
            <a:pPr algn="ctr"/>
            <a:r>
              <a:rPr lang="en-US" sz="2000" b="1" i="1" dirty="0" err="1">
                <a:latin typeface="Helvetica" pitchFamily="2" charset="0"/>
              </a:rPr>
              <a:t>uscg.mil</a:t>
            </a:r>
            <a:endParaRPr lang="en-US" sz="2000" b="1" i="1" dirty="0">
              <a:latin typeface="Helvetica" pitchFamily="2" charset="0"/>
            </a:endParaRPr>
          </a:p>
        </p:txBody>
      </p:sp>
      <p:pic>
        <p:nvPicPr>
          <p:cNvPr id="3" name="Picture 2">
            <a:extLst>
              <a:ext uri="{FF2B5EF4-FFF2-40B4-BE49-F238E27FC236}">
                <a16:creationId xmlns:a16="http://schemas.microsoft.com/office/drawing/2014/main" id="{F1D73759-57D1-8A4E-A02E-A2E9905D39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08766" y="1659573"/>
            <a:ext cx="2310939" cy="2310939"/>
          </a:xfrm>
          <a:prstGeom prst="rect">
            <a:avLst/>
          </a:prstGeom>
        </p:spPr>
      </p:pic>
      <p:sp>
        <p:nvSpPr>
          <p:cNvPr id="5" name="Title 1">
            <a:extLst>
              <a:ext uri="{FF2B5EF4-FFF2-40B4-BE49-F238E27FC236}">
                <a16:creationId xmlns:a16="http://schemas.microsoft.com/office/drawing/2014/main" id="{D641D664-783F-1D4C-A206-82F6DC943EE3}"/>
              </a:ext>
            </a:extLst>
          </p:cNvPr>
          <p:cNvSpPr txBox="1">
            <a:spLocks/>
          </p:cNvSpPr>
          <p:nvPr/>
        </p:nvSpPr>
        <p:spPr>
          <a:xfrm>
            <a:off x="628650" y="555126"/>
            <a:ext cx="7886700" cy="819002"/>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Helvetica" pitchFamily="2" charset="0"/>
              </a:rPr>
              <a:t>Resources</a:t>
            </a:r>
          </a:p>
        </p:txBody>
      </p:sp>
      <p:pic>
        <p:nvPicPr>
          <p:cNvPr id="6" name="Picture 5">
            <a:extLst>
              <a:ext uri="{FF2B5EF4-FFF2-40B4-BE49-F238E27FC236}">
                <a16:creationId xmlns:a16="http://schemas.microsoft.com/office/drawing/2014/main" id="{661D8967-1D85-3342-A08C-05342A2F7C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0332" y="1659573"/>
            <a:ext cx="4338843" cy="1124885"/>
          </a:xfrm>
          <a:prstGeom prst="rect">
            <a:avLst/>
          </a:prstGeom>
        </p:spPr>
      </p:pic>
      <p:sp>
        <p:nvSpPr>
          <p:cNvPr id="7" name="TextBox 6">
            <a:extLst>
              <a:ext uri="{FF2B5EF4-FFF2-40B4-BE49-F238E27FC236}">
                <a16:creationId xmlns:a16="http://schemas.microsoft.com/office/drawing/2014/main" id="{558C3ECB-24EA-9241-B423-6BD2A659E24D}"/>
              </a:ext>
            </a:extLst>
          </p:cNvPr>
          <p:cNvSpPr txBox="1"/>
          <p:nvPr/>
        </p:nvSpPr>
        <p:spPr>
          <a:xfrm>
            <a:off x="4934239" y="3187114"/>
            <a:ext cx="3331029" cy="2985433"/>
          </a:xfrm>
          <a:prstGeom prst="rect">
            <a:avLst/>
          </a:prstGeom>
          <a:noFill/>
        </p:spPr>
        <p:txBody>
          <a:bodyPr wrap="square" rtlCol="0">
            <a:spAutoFit/>
          </a:bodyPr>
          <a:lstStyle/>
          <a:p>
            <a:pPr algn="ctr"/>
            <a:r>
              <a:rPr lang="en-US" sz="2400" b="1" dirty="0">
                <a:latin typeface="Helvetica" pitchFamily="2" charset="0"/>
              </a:rPr>
              <a:t>CG Support</a:t>
            </a:r>
          </a:p>
          <a:p>
            <a:pPr algn="ctr"/>
            <a:r>
              <a:rPr lang="en-US" sz="2400" b="1" i="1" dirty="0">
                <a:latin typeface="Helvetica" pitchFamily="2" charset="0"/>
              </a:rPr>
              <a:t>www.cgsuprt.com</a:t>
            </a:r>
          </a:p>
          <a:p>
            <a:pPr algn="ctr"/>
            <a:r>
              <a:rPr lang="en-US" sz="2400" b="1" i="1" dirty="0">
                <a:latin typeface="Helvetica" pitchFamily="2" charset="0"/>
              </a:rPr>
              <a:t>855-CG SUPRT</a:t>
            </a:r>
          </a:p>
          <a:p>
            <a:pPr algn="ctr"/>
            <a:endParaRPr lang="en-US" sz="1200" b="1" i="1" dirty="0">
              <a:latin typeface="Helvetica" pitchFamily="2" charset="0"/>
            </a:endParaRPr>
          </a:p>
          <a:p>
            <a:pPr algn="ctr"/>
            <a:r>
              <a:rPr lang="en-US" sz="2000" dirty="0">
                <a:latin typeface="Helvetica" pitchFamily="2" charset="0"/>
              </a:rPr>
              <a:t>Counseling</a:t>
            </a:r>
          </a:p>
          <a:p>
            <a:pPr algn="ctr"/>
            <a:r>
              <a:rPr lang="en-US" sz="2000" dirty="0">
                <a:latin typeface="Helvetica" pitchFamily="2" charset="0"/>
              </a:rPr>
              <a:t>Financial</a:t>
            </a:r>
          </a:p>
          <a:p>
            <a:pPr algn="ctr"/>
            <a:r>
              <a:rPr lang="en-US" sz="2000" dirty="0">
                <a:latin typeface="Helvetica" pitchFamily="2" charset="0"/>
              </a:rPr>
              <a:t>Health</a:t>
            </a:r>
          </a:p>
          <a:p>
            <a:pPr algn="ctr"/>
            <a:r>
              <a:rPr lang="en-US" sz="2000" dirty="0">
                <a:latin typeface="Helvetica" pitchFamily="2" charset="0"/>
              </a:rPr>
              <a:t>Legal</a:t>
            </a:r>
          </a:p>
          <a:p>
            <a:pPr algn="ctr"/>
            <a:r>
              <a:rPr lang="en-US" sz="2000" dirty="0">
                <a:latin typeface="Helvetica" pitchFamily="2" charset="0"/>
              </a:rPr>
              <a:t>Personal Growth</a:t>
            </a:r>
          </a:p>
        </p:txBody>
      </p:sp>
    </p:spTree>
    <p:extLst>
      <p:ext uri="{BB962C8B-B14F-4D97-AF65-F5344CB8AC3E}">
        <p14:creationId xmlns:p14="http://schemas.microsoft.com/office/powerpoint/2010/main" val="68835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B285BE-C2E9-2D45-8A42-25E5969713CC}"/>
              </a:ext>
            </a:extLst>
          </p:cNvPr>
          <p:cNvSpPr txBox="1"/>
          <p:nvPr/>
        </p:nvSpPr>
        <p:spPr>
          <a:xfrm>
            <a:off x="641268" y="2588827"/>
            <a:ext cx="8146472" cy="1446550"/>
          </a:xfrm>
          <a:prstGeom prst="rect">
            <a:avLst/>
          </a:prstGeom>
          <a:noFill/>
        </p:spPr>
        <p:txBody>
          <a:bodyPr wrap="square" rtlCol="0">
            <a:spAutoFit/>
          </a:bodyPr>
          <a:lstStyle/>
          <a:p>
            <a:pPr algn="ctr"/>
            <a:r>
              <a:rPr lang="en-US" sz="8800" b="1" dirty="0">
                <a:latin typeface="Helvetica" pitchFamily="2" charset="0"/>
              </a:rPr>
              <a:t>Questions?</a:t>
            </a:r>
          </a:p>
        </p:txBody>
      </p:sp>
    </p:spTree>
    <p:extLst>
      <p:ext uri="{BB962C8B-B14F-4D97-AF65-F5344CB8AC3E}">
        <p14:creationId xmlns:p14="http://schemas.microsoft.com/office/powerpoint/2010/main" val="420133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B285BE-C2E9-2D45-8A42-25E5969713CC}"/>
              </a:ext>
            </a:extLst>
          </p:cNvPr>
          <p:cNvSpPr txBox="1"/>
          <p:nvPr/>
        </p:nvSpPr>
        <p:spPr>
          <a:xfrm>
            <a:off x="698721" y="4243644"/>
            <a:ext cx="3331029" cy="1754326"/>
          </a:xfrm>
          <a:prstGeom prst="rect">
            <a:avLst/>
          </a:prstGeom>
          <a:noFill/>
        </p:spPr>
        <p:txBody>
          <a:bodyPr wrap="square" rtlCol="0">
            <a:spAutoFit/>
          </a:bodyPr>
          <a:lstStyle/>
          <a:p>
            <a:pPr algn="ctr"/>
            <a:r>
              <a:rPr lang="en-US" sz="2400" b="1" dirty="0">
                <a:latin typeface="Helvetica" pitchFamily="2" charset="0"/>
              </a:rPr>
              <a:t>Chaplain </a:t>
            </a:r>
          </a:p>
          <a:p>
            <a:pPr algn="ctr"/>
            <a:r>
              <a:rPr lang="en-US" sz="2400" b="1" dirty="0">
                <a:latin typeface="Helvetica" pitchFamily="2" charset="0"/>
              </a:rPr>
              <a:t>Jonathan Alexander</a:t>
            </a:r>
          </a:p>
          <a:p>
            <a:pPr algn="ctr"/>
            <a:r>
              <a:rPr lang="en-US" sz="2000" b="1" i="1" dirty="0">
                <a:latin typeface="Helvetica" pitchFamily="2" charset="0"/>
              </a:rPr>
              <a:t>202-774-8788</a:t>
            </a:r>
          </a:p>
          <a:p>
            <a:pPr algn="ctr"/>
            <a:r>
              <a:rPr lang="en-US" sz="2000" b="1" i="1" dirty="0" err="1">
                <a:latin typeface="Helvetica" pitchFamily="2" charset="0"/>
              </a:rPr>
              <a:t>Jonathan.W.Alexander</a:t>
            </a:r>
            <a:r>
              <a:rPr lang="en-US" sz="2000" b="1" i="1" dirty="0">
                <a:latin typeface="Helvetica" pitchFamily="2" charset="0"/>
              </a:rPr>
              <a:t>@</a:t>
            </a:r>
          </a:p>
          <a:p>
            <a:pPr algn="ctr"/>
            <a:r>
              <a:rPr lang="en-US" sz="2000" b="1" i="1" dirty="0" err="1">
                <a:latin typeface="Helvetica" pitchFamily="2" charset="0"/>
              </a:rPr>
              <a:t>uscg.mil</a:t>
            </a:r>
            <a:endParaRPr lang="en-US" sz="2000" b="1" i="1" dirty="0">
              <a:latin typeface="Helvetica" pitchFamily="2" charset="0"/>
            </a:endParaRPr>
          </a:p>
        </p:txBody>
      </p:sp>
      <p:pic>
        <p:nvPicPr>
          <p:cNvPr id="3" name="Picture 2">
            <a:extLst>
              <a:ext uri="{FF2B5EF4-FFF2-40B4-BE49-F238E27FC236}">
                <a16:creationId xmlns:a16="http://schemas.microsoft.com/office/drawing/2014/main" id="{F1D73759-57D1-8A4E-A02E-A2E9905D39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08766" y="1659573"/>
            <a:ext cx="2310939" cy="2310939"/>
          </a:xfrm>
          <a:prstGeom prst="rect">
            <a:avLst/>
          </a:prstGeom>
        </p:spPr>
      </p:pic>
      <p:sp>
        <p:nvSpPr>
          <p:cNvPr id="5" name="Title 1">
            <a:extLst>
              <a:ext uri="{FF2B5EF4-FFF2-40B4-BE49-F238E27FC236}">
                <a16:creationId xmlns:a16="http://schemas.microsoft.com/office/drawing/2014/main" id="{D641D664-783F-1D4C-A206-82F6DC943EE3}"/>
              </a:ext>
            </a:extLst>
          </p:cNvPr>
          <p:cNvSpPr txBox="1">
            <a:spLocks/>
          </p:cNvSpPr>
          <p:nvPr/>
        </p:nvSpPr>
        <p:spPr>
          <a:xfrm>
            <a:off x="628650" y="555126"/>
            <a:ext cx="7886700" cy="819002"/>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Helvetica" pitchFamily="2" charset="0"/>
              </a:rPr>
              <a:t>Resources</a:t>
            </a:r>
          </a:p>
        </p:txBody>
      </p:sp>
      <p:pic>
        <p:nvPicPr>
          <p:cNvPr id="6" name="Picture 5">
            <a:extLst>
              <a:ext uri="{FF2B5EF4-FFF2-40B4-BE49-F238E27FC236}">
                <a16:creationId xmlns:a16="http://schemas.microsoft.com/office/drawing/2014/main" id="{661D8967-1D85-3342-A08C-05342A2F7C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0332" y="1659573"/>
            <a:ext cx="4338843" cy="1124885"/>
          </a:xfrm>
          <a:prstGeom prst="rect">
            <a:avLst/>
          </a:prstGeom>
        </p:spPr>
      </p:pic>
      <p:sp>
        <p:nvSpPr>
          <p:cNvPr id="7" name="TextBox 6">
            <a:extLst>
              <a:ext uri="{FF2B5EF4-FFF2-40B4-BE49-F238E27FC236}">
                <a16:creationId xmlns:a16="http://schemas.microsoft.com/office/drawing/2014/main" id="{558C3ECB-24EA-9241-B423-6BD2A659E24D}"/>
              </a:ext>
            </a:extLst>
          </p:cNvPr>
          <p:cNvSpPr txBox="1"/>
          <p:nvPr/>
        </p:nvSpPr>
        <p:spPr>
          <a:xfrm>
            <a:off x="4934239" y="3187114"/>
            <a:ext cx="3331029" cy="2985433"/>
          </a:xfrm>
          <a:prstGeom prst="rect">
            <a:avLst/>
          </a:prstGeom>
          <a:noFill/>
        </p:spPr>
        <p:txBody>
          <a:bodyPr wrap="square" rtlCol="0">
            <a:spAutoFit/>
          </a:bodyPr>
          <a:lstStyle/>
          <a:p>
            <a:pPr algn="ctr"/>
            <a:r>
              <a:rPr lang="en-US" sz="2400" b="1" dirty="0">
                <a:latin typeface="Helvetica" pitchFamily="2" charset="0"/>
              </a:rPr>
              <a:t>CG Support</a:t>
            </a:r>
          </a:p>
          <a:p>
            <a:pPr algn="ctr"/>
            <a:r>
              <a:rPr lang="en-US" sz="2400" b="1" i="1" dirty="0">
                <a:latin typeface="Helvetica" pitchFamily="2" charset="0"/>
              </a:rPr>
              <a:t>www.cgsuprt.com</a:t>
            </a:r>
          </a:p>
          <a:p>
            <a:pPr algn="ctr"/>
            <a:r>
              <a:rPr lang="en-US" sz="2400" b="1" i="1" dirty="0">
                <a:latin typeface="Helvetica" pitchFamily="2" charset="0"/>
              </a:rPr>
              <a:t>855-CG SUPRT</a:t>
            </a:r>
          </a:p>
          <a:p>
            <a:pPr algn="ctr"/>
            <a:endParaRPr lang="en-US" sz="1200" b="1" i="1" dirty="0">
              <a:latin typeface="Helvetica" pitchFamily="2" charset="0"/>
            </a:endParaRPr>
          </a:p>
          <a:p>
            <a:pPr algn="ctr"/>
            <a:r>
              <a:rPr lang="en-US" sz="2000" dirty="0">
                <a:latin typeface="Helvetica" pitchFamily="2" charset="0"/>
              </a:rPr>
              <a:t>Counseling</a:t>
            </a:r>
          </a:p>
          <a:p>
            <a:pPr algn="ctr"/>
            <a:r>
              <a:rPr lang="en-US" sz="2000" dirty="0">
                <a:latin typeface="Helvetica" pitchFamily="2" charset="0"/>
              </a:rPr>
              <a:t>Financial</a:t>
            </a:r>
          </a:p>
          <a:p>
            <a:pPr algn="ctr"/>
            <a:r>
              <a:rPr lang="en-US" sz="2000" dirty="0">
                <a:latin typeface="Helvetica" pitchFamily="2" charset="0"/>
              </a:rPr>
              <a:t>Health</a:t>
            </a:r>
          </a:p>
          <a:p>
            <a:pPr algn="ctr"/>
            <a:r>
              <a:rPr lang="en-US" sz="2000" dirty="0">
                <a:latin typeface="Helvetica" pitchFamily="2" charset="0"/>
              </a:rPr>
              <a:t>Legal</a:t>
            </a:r>
          </a:p>
          <a:p>
            <a:pPr algn="ctr"/>
            <a:r>
              <a:rPr lang="en-US" sz="2000" dirty="0">
                <a:latin typeface="Helvetica" pitchFamily="2" charset="0"/>
              </a:rPr>
              <a:t>Personal Growth</a:t>
            </a:r>
          </a:p>
        </p:txBody>
      </p:sp>
    </p:spTree>
    <p:extLst>
      <p:ext uri="{BB962C8B-B14F-4D97-AF65-F5344CB8AC3E}">
        <p14:creationId xmlns:p14="http://schemas.microsoft.com/office/powerpoint/2010/main" val="34594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8D5B0B9-1098-684E-8128-E5809F193D9D}"/>
              </a:ext>
            </a:extLst>
          </p:cNvPr>
          <p:cNvPicPr>
            <a:picLocks noGrp="1" noChangeAspect="1"/>
          </p:cNvPicPr>
          <p:nvPr>
            <p:ph idx="1"/>
          </p:nvPr>
        </p:nvPicPr>
        <p:blipFill>
          <a:blip r:embed="rId2"/>
          <a:stretch>
            <a:fillRect/>
          </a:stretch>
        </p:blipFill>
        <p:spPr>
          <a:xfrm>
            <a:off x="261577" y="189999"/>
            <a:ext cx="8585539" cy="6479653"/>
          </a:xfrm>
          <a:prstGeom prst="rect">
            <a:avLst/>
          </a:prstGeom>
        </p:spPr>
      </p:pic>
    </p:spTree>
    <p:extLst>
      <p:ext uri="{BB962C8B-B14F-4D97-AF65-F5344CB8AC3E}">
        <p14:creationId xmlns:p14="http://schemas.microsoft.com/office/powerpoint/2010/main" val="61944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521524" y="1549731"/>
            <a:ext cx="5747684" cy="4862943"/>
          </a:xfrm>
        </p:spPr>
        <p:txBody>
          <a:bodyPr>
            <a:normAutofit fontScale="92500" lnSpcReduction="10000"/>
          </a:bodyPr>
          <a:lstStyle/>
          <a:p>
            <a:pPr marL="274320" lvl="0" indent="-182880">
              <a:lnSpc>
                <a:spcPct val="120000"/>
              </a:lnSpc>
              <a:spcBef>
                <a:spcPts val="0"/>
              </a:spcBef>
            </a:pPr>
            <a:r>
              <a:rPr lang="en-US" sz="2400" b="1" dirty="0">
                <a:solidFill>
                  <a:prstClr val="black"/>
                </a:solidFill>
                <a:latin typeface="Arial" panose="020B0604020202020204" pitchFamily="34" charset="0"/>
                <a:cs typeface="Arial" panose="020B0604020202020204" pitchFamily="34" charset="0"/>
              </a:rPr>
              <a:t>Major life events</a:t>
            </a:r>
            <a:r>
              <a:rPr lang="en-US" sz="2400" dirty="0">
                <a:solidFill>
                  <a:prstClr val="black"/>
                </a:solidFill>
                <a:latin typeface="Arial" panose="020B0604020202020204" pitchFamily="34" charset="0"/>
                <a:cs typeface="Arial" panose="020B0604020202020204" pitchFamily="34" charset="0"/>
              </a:rPr>
              <a:t>: </a:t>
            </a:r>
            <a:r>
              <a:rPr lang="en-US" sz="2400" i="1" dirty="0">
                <a:solidFill>
                  <a:prstClr val="black"/>
                </a:solidFill>
                <a:latin typeface="Arial" panose="020B0604020202020204" pitchFamily="34" charset="0"/>
                <a:cs typeface="Arial" panose="020B0604020202020204" pitchFamily="34" charset="0"/>
              </a:rPr>
              <a:t>loss of loved one, divorce</a:t>
            </a:r>
          </a:p>
          <a:p>
            <a:pPr marL="274320" lvl="0" indent="-182880">
              <a:lnSpc>
                <a:spcPct val="120000"/>
              </a:lnSpc>
              <a:spcBef>
                <a:spcPts val="0"/>
              </a:spcBef>
            </a:pPr>
            <a:r>
              <a:rPr lang="en-US" sz="2400" b="1" dirty="0">
                <a:solidFill>
                  <a:prstClr val="black"/>
                </a:solidFill>
                <a:latin typeface="Arial" panose="020B0604020202020204" pitchFamily="34" charset="0"/>
                <a:cs typeface="Arial" panose="020B0604020202020204" pitchFamily="34" charset="0"/>
              </a:rPr>
              <a:t>Trauma</a:t>
            </a:r>
            <a:r>
              <a:rPr lang="en-US" sz="2400" dirty="0">
                <a:solidFill>
                  <a:prstClr val="black"/>
                </a:solidFill>
                <a:latin typeface="Arial" panose="020B0604020202020204" pitchFamily="34" charset="0"/>
                <a:cs typeface="Arial" panose="020B0604020202020204" pitchFamily="34" charset="0"/>
              </a:rPr>
              <a:t>: </a:t>
            </a:r>
            <a:r>
              <a:rPr lang="en-US" sz="2400" i="1" dirty="0">
                <a:solidFill>
                  <a:prstClr val="black"/>
                </a:solidFill>
                <a:latin typeface="Arial" panose="020B0604020202020204" pitchFamily="34" charset="0"/>
                <a:cs typeface="Arial" panose="020B0604020202020204" pitchFamily="34" charset="0"/>
              </a:rPr>
              <a:t>abuse, natural disaster</a:t>
            </a:r>
          </a:p>
          <a:p>
            <a:pPr marL="274320" lvl="0" indent="-182880">
              <a:lnSpc>
                <a:spcPct val="120000"/>
              </a:lnSpc>
              <a:spcBef>
                <a:spcPts val="0"/>
              </a:spcBef>
            </a:pPr>
            <a:r>
              <a:rPr lang="en-US" sz="2400" b="1" dirty="0">
                <a:latin typeface="Arial" panose="020B0604020202020204" pitchFamily="34" charset="0"/>
                <a:cs typeface="Arial" panose="020B0604020202020204" pitchFamily="34" charset="0"/>
              </a:rPr>
              <a:t>Social</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relationships, family, loneliness, social anxiety</a:t>
            </a:r>
          </a:p>
          <a:p>
            <a:pPr marL="274320" lvl="0" indent="-182880">
              <a:lnSpc>
                <a:spcPct val="120000"/>
              </a:lnSpc>
              <a:spcBef>
                <a:spcPts val="0"/>
              </a:spcBef>
            </a:pPr>
            <a:r>
              <a:rPr lang="en-US" sz="2400" b="1" dirty="0">
                <a:latin typeface="Arial" panose="020B0604020202020204" pitchFamily="34" charset="0"/>
                <a:cs typeface="Arial" panose="020B0604020202020204" pitchFamily="34" charset="0"/>
              </a:rPr>
              <a:t>Financial: </a:t>
            </a:r>
            <a:r>
              <a:rPr lang="en-US" sz="2400" i="1" dirty="0">
                <a:latin typeface="Arial" panose="020B0604020202020204" pitchFamily="34" charset="0"/>
                <a:cs typeface="Arial" panose="020B0604020202020204" pitchFamily="34" charset="0"/>
              </a:rPr>
              <a:t>bills, debt, retirement</a:t>
            </a:r>
            <a:endParaRPr lang="en-US" sz="2400" b="1" dirty="0">
              <a:latin typeface="Arial" panose="020B0604020202020204" pitchFamily="34" charset="0"/>
              <a:cs typeface="Arial" panose="020B0604020202020204" pitchFamily="34" charset="0"/>
            </a:endParaRPr>
          </a:p>
          <a:p>
            <a:pPr marL="274320" lvl="0" indent="-182880">
              <a:lnSpc>
                <a:spcPct val="120000"/>
              </a:lnSpc>
              <a:spcBef>
                <a:spcPts val="0"/>
              </a:spcBef>
            </a:pPr>
            <a:r>
              <a:rPr lang="en-US" sz="2400" b="1" dirty="0">
                <a:latin typeface="Arial" panose="020B0604020202020204" pitchFamily="34" charset="0"/>
                <a:cs typeface="Arial" panose="020B0604020202020204" pitchFamily="34" charset="0"/>
              </a:rPr>
              <a:t>Work</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operational tempo, deployments, job change, moves</a:t>
            </a:r>
          </a:p>
          <a:p>
            <a:pPr marL="274320" lvl="0" indent="-182880">
              <a:lnSpc>
                <a:spcPct val="120000"/>
              </a:lnSpc>
              <a:spcBef>
                <a:spcPts val="0"/>
              </a:spcBef>
            </a:pPr>
            <a:r>
              <a:rPr lang="en-US" sz="2400" b="1" dirty="0">
                <a:latin typeface="Arial" panose="020B0604020202020204" pitchFamily="34" charset="0"/>
                <a:cs typeface="Arial" panose="020B0604020202020204" pitchFamily="34" charset="0"/>
              </a:rPr>
              <a:t>Health</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poor eating habits, lack of sleep, chronic health problems</a:t>
            </a:r>
          </a:p>
          <a:p>
            <a:pPr marL="274320" lvl="0" indent="-182880">
              <a:lnSpc>
                <a:spcPct val="120000"/>
              </a:lnSpc>
              <a:spcBef>
                <a:spcPts val="0"/>
              </a:spcBef>
            </a:pPr>
            <a:r>
              <a:rPr lang="en-US" sz="2400" b="1" dirty="0">
                <a:latin typeface="Arial" panose="020B0604020202020204" pitchFamily="34" charset="0"/>
                <a:cs typeface="Arial" panose="020B0604020202020204" pitchFamily="34" charset="0"/>
              </a:rPr>
              <a:t>Substance abuse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caffeine, alcohol, medications, smoking, drugs</a:t>
            </a:r>
          </a:p>
          <a:p>
            <a:pPr marL="0" lvl="0" indent="0">
              <a:lnSpc>
                <a:spcPct val="120000"/>
              </a:lnSpc>
              <a:buNone/>
            </a:pPr>
            <a:endParaRPr lang="en-US" sz="1600" dirty="0">
              <a:latin typeface="Arial" panose="020B0604020202020204" pitchFamily="34" charset="0"/>
              <a:cs typeface="Arial" panose="020B0604020202020204" pitchFamily="34" charset="0"/>
            </a:endParaRPr>
          </a:p>
          <a:p>
            <a:pPr marL="0" lvl="0" indent="0">
              <a:lnSpc>
                <a:spcPct val="120000"/>
              </a:lnSpc>
              <a:buNone/>
            </a:pPr>
            <a:endParaRPr lang="en-US" sz="1600" dirty="0">
              <a:latin typeface="Arial" panose="020B0604020202020204" pitchFamily="34" charset="0"/>
              <a:cs typeface="Arial" panose="020B0604020202020204" pitchFamily="34" charset="0"/>
            </a:endParaRPr>
          </a:p>
          <a:p>
            <a:pPr lvl="0">
              <a:lnSpc>
                <a:spcPct val="120000"/>
              </a:lnSpc>
            </a:pPr>
            <a:endParaRPr lang="en-US" sz="16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57150" lvl="0" indent="0">
              <a:buNone/>
            </a:pPr>
            <a:endParaRPr lang="en-US" sz="1100" dirty="0">
              <a:solidFill>
                <a:prstClr val="black"/>
              </a:solidFill>
              <a:latin typeface="Arial" pitchFamily="34" charset="0"/>
              <a:cs typeface="Arial" pitchFamily="34" charset="0"/>
            </a:endParaRPr>
          </a:p>
          <a:p>
            <a:pPr marL="674370" lvl="1" indent="-182880">
              <a:spcBef>
                <a:spcPts val="0"/>
              </a:spcBef>
              <a:spcAft>
                <a:spcPts val="600"/>
              </a:spcAft>
              <a:buNone/>
            </a:pPr>
            <a:endParaRPr lang="en-US" sz="1600" dirty="0">
              <a:latin typeface="Arial" panose="020B0604020202020204" pitchFamily="34" charset="0"/>
              <a:cs typeface="Arial" panose="020B0604020202020204" pitchFamily="34" charset="0"/>
            </a:endParaRPr>
          </a:p>
          <a:p>
            <a:pPr marL="274320" indent="-182880">
              <a:spcBef>
                <a:spcPts val="0"/>
              </a:spcBef>
              <a:spcAft>
                <a:spcPts val="600"/>
              </a:spcAft>
              <a:buNone/>
            </a:pPr>
            <a:endParaRPr lang="en-US" sz="1600" dirty="0">
              <a:latin typeface="Arial" panose="020B0604020202020204" pitchFamily="34" charset="0"/>
              <a:cs typeface="Arial" panose="020B0604020202020204" pitchFamily="34" charset="0"/>
            </a:endParaRPr>
          </a:p>
          <a:p>
            <a:pPr marL="274320" indent="-182880">
              <a:spcBef>
                <a:spcPts val="0"/>
              </a:spcBef>
              <a:spcAft>
                <a:spcPts val="600"/>
              </a:spcAft>
              <a:buNone/>
            </a:pPr>
            <a:endParaRPr lang="en-US" sz="1600" dirty="0">
              <a:latin typeface="Arial" panose="020B0604020202020204" pitchFamily="34" charset="0"/>
              <a:cs typeface="Arial" panose="020B0604020202020204" pitchFamily="34" charset="0"/>
            </a:endParaRPr>
          </a:p>
          <a:p>
            <a:pPr marL="274320" indent="-182880">
              <a:spcBef>
                <a:spcPts val="0"/>
              </a:spcBef>
              <a:spcAft>
                <a:spcPts val="600"/>
              </a:spcAft>
              <a:buNone/>
            </a:pP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B75BDB1-1E1E-734A-B274-5D3228B9B316}"/>
              </a:ext>
            </a:extLst>
          </p:cNvPr>
          <p:cNvPicPr>
            <a:picLocks noChangeAspect="1"/>
          </p:cNvPicPr>
          <p:nvPr/>
        </p:nvPicPr>
        <p:blipFill>
          <a:blip r:embed="rId3"/>
          <a:stretch>
            <a:fillRect/>
          </a:stretch>
        </p:blipFill>
        <p:spPr>
          <a:xfrm>
            <a:off x="6056416" y="1883809"/>
            <a:ext cx="3210707" cy="3210707"/>
          </a:xfrm>
          <a:prstGeom prst="rect">
            <a:avLst/>
          </a:prstGeom>
        </p:spPr>
      </p:pic>
      <p:sp>
        <p:nvSpPr>
          <p:cNvPr id="9" name="Title 1">
            <a:extLst>
              <a:ext uri="{FF2B5EF4-FFF2-40B4-BE49-F238E27FC236}">
                <a16:creationId xmlns:a16="http://schemas.microsoft.com/office/drawing/2014/main" id="{519BD750-7DA5-0248-9F5B-396380473B48}"/>
              </a:ext>
            </a:extLst>
          </p:cNvPr>
          <p:cNvSpPr txBox="1">
            <a:spLocks/>
          </p:cNvSpPr>
          <p:nvPr/>
        </p:nvSpPr>
        <p:spPr>
          <a:xfrm>
            <a:off x="628650" y="555126"/>
            <a:ext cx="7886700" cy="819002"/>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Helvetica" pitchFamily="2" charset="0"/>
              </a:rPr>
              <a:t>Common Life Stressors</a:t>
            </a:r>
          </a:p>
        </p:txBody>
      </p:sp>
    </p:spTree>
    <p:extLst>
      <p:ext uri="{BB962C8B-B14F-4D97-AF65-F5344CB8AC3E}">
        <p14:creationId xmlns:p14="http://schemas.microsoft.com/office/powerpoint/2010/main" val="1446433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8963" y="1589783"/>
            <a:ext cx="9152964" cy="5856046"/>
            <a:chOff x="0" y="1541355"/>
            <a:chExt cx="9144000" cy="5004149"/>
          </a:xfrm>
        </p:grpSpPr>
        <p:pic>
          <p:nvPicPr>
            <p:cNvPr id="11" name="Picture 14" descr="Operational_Stress_Continuum_Color_Bars.jpg"/>
            <p:cNvPicPr>
              <a:picLocks noChangeAspect="1"/>
            </p:cNvPicPr>
            <p:nvPr/>
          </p:nvPicPr>
          <p:blipFill>
            <a:blip r:embed="rId2" cstate="print"/>
            <a:srcRect/>
            <a:stretch>
              <a:fillRect/>
            </a:stretch>
          </p:blipFill>
          <p:spPr bwMode="auto">
            <a:xfrm>
              <a:off x="0" y="1541355"/>
              <a:ext cx="9144000" cy="5004149"/>
            </a:xfrm>
            <a:prstGeom prst="rect">
              <a:avLst/>
            </a:prstGeom>
            <a:noFill/>
            <a:ln w="9525">
              <a:noFill/>
              <a:miter lim="800000"/>
              <a:headEnd/>
              <a:tailEnd/>
            </a:ln>
          </p:spPr>
        </p:pic>
        <p:sp>
          <p:nvSpPr>
            <p:cNvPr id="12" name="TextBox 11"/>
            <p:cNvSpPr txBox="1"/>
            <p:nvPr/>
          </p:nvSpPr>
          <p:spPr>
            <a:xfrm>
              <a:off x="2546264" y="1791020"/>
              <a:ext cx="17526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Reacting</a:t>
              </a:r>
            </a:p>
          </p:txBody>
        </p:sp>
        <p:sp>
          <p:nvSpPr>
            <p:cNvPr id="13" name="TextBox 12"/>
            <p:cNvSpPr txBox="1"/>
            <p:nvPr/>
          </p:nvSpPr>
          <p:spPr>
            <a:xfrm>
              <a:off x="207790" y="1791020"/>
              <a:ext cx="1724025" cy="485851"/>
            </a:xfrm>
            <a:prstGeom prst="rect">
              <a:avLst/>
            </a:prstGeom>
            <a:noFill/>
          </p:spPr>
          <p:txBody>
            <a:bodyPr wrap="square">
              <a:spAutoFit/>
            </a:bodyPr>
            <a:lstStyle/>
            <a:p>
              <a:pPr algn="ctr" fontAlgn="base">
                <a:spcBef>
                  <a:spcPct val="0"/>
                </a:spcBef>
                <a:spcAft>
                  <a:spcPct val="0"/>
                </a:spcAft>
                <a:defRPr/>
              </a:pPr>
              <a:r>
                <a:rPr lang="en-US" sz="2400" b="1" dirty="0">
                  <a:solidFill>
                    <a:prstClr val="black"/>
                  </a:solidFill>
                  <a:latin typeface="Times New Roman"/>
                </a:rPr>
                <a:t>Ready</a:t>
              </a:r>
            </a:p>
          </p:txBody>
        </p:sp>
        <p:sp>
          <p:nvSpPr>
            <p:cNvPr id="14" name="TextBox 13"/>
            <p:cNvSpPr txBox="1"/>
            <p:nvPr/>
          </p:nvSpPr>
          <p:spPr>
            <a:xfrm>
              <a:off x="4802017" y="1791020"/>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Injured</a:t>
              </a:r>
            </a:p>
          </p:txBody>
        </p:sp>
        <p:sp>
          <p:nvSpPr>
            <p:cNvPr id="15" name="TextBox 14"/>
            <p:cNvSpPr txBox="1"/>
            <p:nvPr/>
          </p:nvSpPr>
          <p:spPr>
            <a:xfrm>
              <a:off x="7091765" y="1791020"/>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Ill</a:t>
              </a:r>
            </a:p>
          </p:txBody>
        </p:sp>
        <p:sp>
          <p:nvSpPr>
            <p:cNvPr id="16" name="TextBox 17"/>
            <p:cNvSpPr txBox="1">
              <a:spLocks noChangeArrowheads="1"/>
            </p:cNvSpPr>
            <p:nvPr/>
          </p:nvSpPr>
          <p:spPr bwMode="auto">
            <a:xfrm>
              <a:off x="14865" y="2533858"/>
              <a:ext cx="2133600" cy="2534998"/>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rPr>
                <a:t>Adaptive coping</a:t>
              </a:r>
              <a:endParaRPr lang="en-US" sz="600" b="1" dirty="0">
                <a:solidFill>
                  <a:prstClr val="black"/>
                </a:solidFill>
              </a:endParaRPr>
            </a:p>
            <a:p>
              <a:pPr algn="ctr" fontAlgn="base">
                <a:spcBef>
                  <a:spcPct val="0"/>
                </a:spcBef>
                <a:spcAft>
                  <a:spcPct val="0"/>
                </a:spcAft>
              </a:pPr>
              <a:r>
                <a:rPr lang="en-US" sz="1400" b="1" dirty="0">
                  <a:solidFill>
                    <a:prstClr val="black"/>
                  </a:solidFill>
                </a:rPr>
                <a:t>Optimal functioning</a:t>
              </a:r>
              <a:endParaRPr lang="en-US" sz="600" b="1" dirty="0">
                <a:solidFill>
                  <a:prstClr val="black"/>
                </a:solidFill>
              </a:endParaRPr>
            </a:p>
            <a:p>
              <a:pPr algn="ctr" fontAlgn="base">
                <a:spcBef>
                  <a:spcPct val="0"/>
                </a:spcBef>
                <a:spcAft>
                  <a:spcPct val="0"/>
                </a:spcAft>
              </a:pPr>
              <a:r>
                <a:rPr lang="en-US" sz="1400" b="1" dirty="0">
                  <a:solidFill>
                    <a:prstClr val="black"/>
                  </a:solidFill>
                </a:rPr>
                <a:t>Wellness</a:t>
              </a:r>
            </a:p>
            <a:p>
              <a:pPr algn="ctr" fontAlgn="base">
                <a:spcBef>
                  <a:spcPct val="0"/>
                </a:spcBef>
                <a:spcAft>
                  <a:spcPct val="0"/>
                </a:spcAft>
              </a:pPr>
              <a:endParaRPr lang="en-US" sz="1000" b="1" dirty="0">
                <a:solidFill>
                  <a:prstClr val="black"/>
                </a:solidFill>
              </a:endParaRPr>
            </a:p>
            <a:p>
              <a:pPr algn="ctr" fontAlgn="base">
                <a:spcBef>
                  <a:spcPct val="0"/>
                </a:spcBef>
                <a:spcAft>
                  <a:spcPct val="0"/>
                </a:spcAft>
              </a:pPr>
              <a:r>
                <a:rPr lang="en-US" sz="1600" b="1" i="1" dirty="0">
                  <a:solidFill>
                    <a:prstClr val="black"/>
                  </a:solidFill>
                </a:rPr>
                <a:t>Features</a:t>
              </a:r>
            </a:p>
            <a:p>
              <a:pPr algn="ctr" fontAlgn="base">
                <a:spcBef>
                  <a:spcPct val="0"/>
                </a:spcBef>
                <a:spcAft>
                  <a:spcPct val="0"/>
                </a:spcAft>
              </a:pPr>
              <a:r>
                <a:rPr lang="en-US" sz="1400" b="1" dirty="0">
                  <a:solidFill>
                    <a:prstClr val="black"/>
                  </a:solidFill>
                </a:rPr>
                <a:t>Well trained and prepared</a:t>
              </a:r>
            </a:p>
            <a:p>
              <a:pPr algn="ctr" fontAlgn="base">
                <a:spcBef>
                  <a:spcPct val="0"/>
                </a:spcBef>
                <a:spcAft>
                  <a:spcPct val="0"/>
                </a:spcAft>
              </a:pPr>
              <a:endParaRPr lang="en-US" sz="600" b="1" dirty="0">
                <a:solidFill>
                  <a:prstClr val="black"/>
                </a:solidFill>
              </a:endParaRPr>
            </a:p>
            <a:p>
              <a:pPr algn="ctr" fontAlgn="base">
                <a:spcBef>
                  <a:spcPct val="0"/>
                </a:spcBef>
                <a:spcAft>
                  <a:spcPct val="0"/>
                </a:spcAft>
              </a:pPr>
              <a:r>
                <a:rPr lang="en-US" sz="1400" b="1" dirty="0">
                  <a:solidFill>
                    <a:prstClr val="black"/>
                  </a:solidFill>
                </a:rPr>
                <a:t>Fit and focused</a:t>
              </a:r>
            </a:p>
            <a:p>
              <a:pPr algn="ctr" fontAlgn="base">
                <a:spcBef>
                  <a:spcPct val="0"/>
                </a:spcBef>
                <a:spcAft>
                  <a:spcPct val="0"/>
                </a:spcAft>
              </a:pPr>
              <a:endParaRPr lang="en-US" sz="600" b="1" dirty="0">
                <a:solidFill>
                  <a:prstClr val="black"/>
                </a:solidFill>
              </a:endParaRPr>
            </a:p>
            <a:p>
              <a:pPr algn="ctr" fontAlgn="base">
                <a:spcBef>
                  <a:spcPct val="0"/>
                </a:spcBef>
                <a:spcAft>
                  <a:spcPct val="0"/>
                </a:spcAft>
              </a:pPr>
              <a:r>
                <a:rPr lang="en-US" sz="1400" b="1" dirty="0">
                  <a:solidFill>
                    <a:prstClr val="black"/>
                  </a:solidFill>
                </a:rPr>
                <a:t>In control</a:t>
              </a:r>
            </a:p>
            <a:p>
              <a:pPr algn="ctr" fontAlgn="base">
                <a:spcBef>
                  <a:spcPct val="0"/>
                </a:spcBef>
                <a:spcAft>
                  <a:spcPct val="0"/>
                </a:spcAft>
              </a:pPr>
              <a:endParaRPr lang="en-US" sz="600" b="1" dirty="0">
                <a:solidFill>
                  <a:prstClr val="black"/>
                </a:solidFill>
              </a:endParaRPr>
            </a:p>
            <a:p>
              <a:pPr algn="ctr" fontAlgn="base">
                <a:spcBef>
                  <a:spcPct val="0"/>
                </a:spcBef>
                <a:spcAft>
                  <a:spcPct val="0"/>
                </a:spcAft>
              </a:pPr>
              <a:r>
                <a:rPr lang="en-US" sz="1400" b="1" dirty="0">
                  <a:solidFill>
                    <a:prstClr val="black"/>
                  </a:solidFill>
                </a:rPr>
                <a:t>Optimally effective</a:t>
              </a:r>
            </a:p>
            <a:p>
              <a:pPr algn="ctr" fontAlgn="base">
                <a:spcBef>
                  <a:spcPct val="0"/>
                </a:spcBef>
                <a:spcAft>
                  <a:spcPct val="0"/>
                </a:spcAft>
              </a:pPr>
              <a:endParaRPr lang="en-US" sz="600" b="1" dirty="0">
                <a:solidFill>
                  <a:prstClr val="black"/>
                </a:solidFill>
              </a:endParaRPr>
            </a:p>
            <a:p>
              <a:pPr algn="ctr" fontAlgn="base">
                <a:spcBef>
                  <a:spcPct val="0"/>
                </a:spcBef>
                <a:spcAft>
                  <a:spcPct val="0"/>
                </a:spcAft>
              </a:pPr>
              <a:r>
                <a:rPr lang="en-US" sz="1400" b="1" dirty="0">
                  <a:solidFill>
                    <a:prstClr val="black"/>
                  </a:solidFill>
                </a:rPr>
                <a:t>Behaving ethically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7" name="TextBox 17"/>
            <p:cNvSpPr txBox="1">
              <a:spLocks noChangeArrowheads="1"/>
            </p:cNvSpPr>
            <p:nvPr/>
          </p:nvSpPr>
          <p:spPr bwMode="auto">
            <a:xfrm>
              <a:off x="2397789" y="2533858"/>
              <a:ext cx="2073276" cy="336614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300" b="1" dirty="0">
                  <a:solidFill>
                    <a:prstClr val="black"/>
                  </a:solidFill>
                </a:rPr>
                <a:t>Mild and transient distress or loss of 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Temporary &amp; reversible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Low risk for illness</a:t>
              </a:r>
            </a:p>
            <a:p>
              <a:pPr algn="ctr" fontAlgn="base">
                <a:spcBef>
                  <a:spcPct val="0"/>
                </a:spcBef>
                <a:spcAft>
                  <a:spcPct val="0"/>
                </a:spcAft>
              </a:pPr>
              <a:endParaRPr lang="en-US" sz="1300" b="1" dirty="0">
                <a:solidFill>
                  <a:prstClr val="black"/>
                </a:solidFill>
              </a:endParaRPr>
            </a:p>
            <a:p>
              <a:pPr algn="ctr" fontAlgn="base">
                <a:spcBef>
                  <a:spcPct val="0"/>
                </a:spcBef>
                <a:spcAft>
                  <a:spcPct val="0"/>
                </a:spcAft>
              </a:pPr>
              <a:r>
                <a:rPr lang="en-US" sz="1600" b="1" i="1" dirty="0">
                  <a:solidFill>
                    <a:prstClr val="black"/>
                  </a:solidFill>
                </a:rPr>
                <a:t>Features</a:t>
              </a:r>
            </a:p>
            <a:p>
              <a:pPr algn="ctr" fontAlgn="base">
                <a:spcBef>
                  <a:spcPct val="0"/>
                </a:spcBef>
                <a:spcAft>
                  <a:spcPct val="0"/>
                </a:spcAft>
              </a:pPr>
              <a:r>
                <a:rPr lang="en-US" sz="1300" b="1" dirty="0">
                  <a:solidFill>
                    <a:prstClr val="black"/>
                  </a:solidFill>
                </a:rPr>
                <a:t>Irritable, angry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Anxious or depressed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Physically too pumped up or tired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Reduced self-control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Poor focus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Poor sleep</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8" name="TextBox 17"/>
            <p:cNvSpPr txBox="1">
              <a:spLocks noChangeArrowheads="1"/>
            </p:cNvSpPr>
            <p:nvPr/>
          </p:nvSpPr>
          <p:spPr bwMode="auto">
            <a:xfrm>
              <a:off x="6964363" y="2533858"/>
              <a:ext cx="2179637" cy="329688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300" b="1" dirty="0">
                  <a:solidFill>
                    <a:prstClr val="black"/>
                  </a:solidFill>
                </a:rPr>
                <a:t>Persistent and disabling distress or loss of function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Unhealed stress injuries</a:t>
              </a:r>
            </a:p>
            <a:p>
              <a:pPr algn="ctr" fontAlgn="base">
                <a:spcBef>
                  <a:spcPct val="0"/>
                </a:spcBef>
                <a:spcAft>
                  <a:spcPct val="0"/>
                </a:spcAft>
              </a:pPr>
              <a:endParaRPr lang="en-US" sz="400" b="1" dirty="0">
                <a:solidFill>
                  <a:prstClr val="black"/>
                </a:solidFill>
              </a:endParaRPr>
            </a:p>
            <a:p>
              <a:pPr algn="ctr"/>
              <a:r>
                <a:rPr lang="en-US" sz="1300" b="1" dirty="0">
                  <a:solidFill>
                    <a:prstClr val="black"/>
                  </a:solidFill>
                </a:rPr>
                <a:t>Mental disorder</a:t>
              </a:r>
            </a:p>
            <a:p>
              <a:pPr algn="ctr" fontAlgn="base">
                <a:spcBef>
                  <a:spcPct val="0"/>
                </a:spcBef>
                <a:spcAft>
                  <a:spcPct val="0"/>
                </a:spcAft>
              </a:pPr>
              <a:endParaRPr lang="en-US" sz="1300" b="1" dirty="0">
                <a:solidFill>
                  <a:prstClr val="black"/>
                </a:solidFill>
              </a:endParaRPr>
            </a:p>
            <a:p>
              <a:pPr algn="ctr" fontAlgn="base">
                <a:spcBef>
                  <a:spcPct val="0"/>
                </a:spcBef>
                <a:spcAft>
                  <a:spcPct val="0"/>
                </a:spcAft>
              </a:pPr>
              <a:r>
                <a:rPr lang="en-US" sz="1300" b="1" i="1" dirty="0">
                  <a:solidFill>
                    <a:prstClr val="black"/>
                  </a:solidFill>
                </a:rPr>
                <a:t>Types</a:t>
              </a:r>
            </a:p>
            <a:p>
              <a:pPr algn="ctr" fontAlgn="base">
                <a:spcBef>
                  <a:spcPct val="0"/>
                </a:spcBef>
                <a:spcAft>
                  <a:spcPct val="0"/>
                </a:spcAft>
              </a:pPr>
              <a:r>
                <a:rPr lang="en-US" sz="1300" b="1" dirty="0">
                  <a:solidFill>
                    <a:prstClr val="black"/>
                  </a:solidFill>
                </a:rPr>
                <a:t>PTSD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Major Depression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Anxiety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Substance abuse</a:t>
              </a:r>
            </a:p>
            <a:p>
              <a:pPr algn="ctr" fontAlgn="base">
                <a:spcBef>
                  <a:spcPct val="0"/>
                </a:spcBef>
                <a:spcAft>
                  <a:spcPct val="0"/>
                </a:spcAft>
              </a:pPr>
              <a:endParaRPr lang="en-US" sz="1300" b="1" dirty="0">
                <a:solidFill>
                  <a:prstClr val="black"/>
                </a:solidFill>
              </a:endParaRPr>
            </a:p>
            <a:p>
              <a:pPr algn="ctr" fontAlgn="base">
                <a:spcBef>
                  <a:spcPct val="0"/>
                </a:spcBef>
                <a:spcAft>
                  <a:spcPct val="0"/>
                </a:spcAft>
              </a:pPr>
              <a:r>
                <a:rPr lang="en-US" sz="1300" b="1" i="1" dirty="0">
                  <a:solidFill>
                    <a:prstClr val="black"/>
                  </a:solidFill>
                </a:rPr>
                <a:t>Features</a:t>
              </a:r>
              <a:endParaRPr lang="en-US" sz="1300" b="1" dirty="0">
                <a:solidFill>
                  <a:prstClr val="black"/>
                </a:solidFill>
              </a:endParaRPr>
            </a:p>
            <a:p>
              <a:pPr algn="ctr" fontAlgn="base">
                <a:spcBef>
                  <a:spcPct val="0"/>
                </a:spcBef>
                <a:spcAft>
                  <a:spcPct val="0"/>
                </a:spcAft>
              </a:pPr>
              <a:r>
                <a:rPr lang="en-US" sz="1300" b="1" dirty="0">
                  <a:solidFill>
                    <a:prstClr val="black"/>
                  </a:solidFill>
                </a:rPr>
                <a:t>Symptoms and disability persist over many weeks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300" b="1" dirty="0">
                  <a:solidFill>
                    <a:prstClr val="black"/>
                  </a:solidFill>
                </a:rPr>
                <a:t>Symptoms and disability get worse over time</a:t>
              </a:r>
            </a:p>
          </p:txBody>
        </p:sp>
        <p:sp>
          <p:nvSpPr>
            <p:cNvPr id="19" name="TextBox 17"/>
            <p:cNvSpPr txBox="1">
              <a:spLocks noChangeArrowheads="1"/>
            </p:cNvSpPr>
            <p:nvPr/>
          </p:nvSpPr>
          <p:spPr bwMode="auto">
            <a:xfrm>
              <a:off x="4648201" y="2533858"/>
              <a:ext cx="2162175" cy="331384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300" b="1" dirty="0">
                  <a:solidFill>
                    <a:prstClr val="black"/>
                  </a:solidFill>
                </a:rPr>
                <a:t>More severe and persistent distress or loss</a:t>
              </a:r>
            </a:p>
            <a:p>
              <a:pPr algn="ctr" fontAlgn="base">
                <a:spcBef>
                  <a:spcPct val="0"/>
                </a:spcBef>
                <a:spcAft>
                  <a:spcPct val="0"/>
                </a:spcAft>
              </a:pPr>
              <a:r>
                <a:rPr lang="en-US" sz="1300" b="1" dirty="0">
                  <a:solidFill>
                    <a:prstClr val="black"/>
                  </a:solidFill>
                </a:rPr>
                <a:t>Higher risk for illness</a:t>
              </a:r>
            </a:p>
            <a:p>
              <a:pPr algn="ctr" fontAlgn="base">
                <a:spcBef>
                  <a:spcPct val="0"/>
                </a:spcBef>
                <a:spcAft>
                  <a:spcPct val="0"/>
                </a:spcAft>
              </a:pPr>
              <a:endParaRPr lang="en-US" sz="1000" b="1" dirty="0">
                <a:solidFill>
                  <a:prstClr val="black"/>
                </a:solidFill>
              </a:endParaRPr>
            </a:p>
            <a:p>
              <a:pPr algn="ctr" fontAlgn="base">
                <a:spcBef>
                  <a:spcPct val="0"/>
                </a:spcBef>
                <a:spcAft>
                  <a:spcPct val="0"/>
                </a:spcAft>
              </a:pPr>
              <a:r>
                <a:rPr lang="en-US" sz="1600" b="1" i="1" dirty="0">
                  <a:solidFill>
                    <a:prstClr val="black"/>
                  </a:solidFill>
                </a:rPr>
                <a:t>Causes</a:t>
              </a:r>
              <a:endParaRPr lang="en-US" sz="1300" b="1" i="1" dirty="0">
                <a:solidFill>
                  <a:prstClr val="black"/>
                </a:solidFill>
              </a:endParaRPr>
            </a:p>
            <a:p>
              <a:pPr algn="ctr" fontAlgn="base">
                <a:spcBef>
                  <a:spcPct val="0"/>
                </a:spcBef>
                <a:spcAft>
                  <a:spcPct val="0"/>
                </a:spcAft>
              </a:pPr>
              <a:r>
                <a:rPr lang="en-US" sz="1300" b="1" dirty="0">
                  <a:solidFill>
                    <a:prstClr val="black"/>
                  </a:solidFill>
                </a:rPr>
                <a:t>Wear and Tear, Inner Conflict, Loss, Trauma</a:t>
              </a:r>
            </a:p>
            <a:p>
              <a:pPr algn="ctr" fontAlgn="base">
                <a:spcBef>
                  <a:spcPct val="0"/>
                </a:spcBef>
                <a:spcAft>
                  <a:spcPct val="0"/>
                </a:spcAft>
              </a:pPr>
              <a:endParaRPr lang="en-US" sz="900" b="1" dirty="0">
                <a:solidFill>
                  <a:prstClr val="black"/>
                </a:solidFill>
              </a:endParaRPr>
            </a:p>
            <a:p>
              <a:pPr algn="ctr" fontAlgn="base">
                <a:spcBef>
                  <a:spcPct val="0"/>
                </a:spcBef>
                <a:spcAft>
                  <a:spcPct val="0"/>
                </a:spcAft>
              </a:pPr>
              <a:r>
                <a:rPr lang="en-US" sz="1600" b="1" i="1" dirty="0">
                  <a:solidFill>
                    <a:prstClr val="black"/>
                  </a:solidFill>
                </a:rPr>
                <a:t>Features</a:t>
              </a:r>
              <a:endParaRPr lang="en-US" sz="1300" b="1" dirty="0">
                <a:solidFill>
                  <a:prstClr val="black"/>
                </a:solidFill>
              </a:endParaRPr>
            </a:p>
            <a:p>
              <a:pPr algn="ctr" fontAlgn="base">
                <a:spcBef>
                  <a:spcPct val="0"/>
                </a:spcBef>
                <a:spcAft>
                  <a:spcPct val="0"/>
                </a:spcAft>
              </a:pPr>
              <a:r>
                <a:rPr lang="en-US" sz="1300" b="1" dirty="0">
                  <a:solidFill>
                    <a:prstClr val="black"/>
                  </a:solidFill>
                </a:rPr>
                <a:t>Panic or rage</a:t>
              </a:r>
            </a:p>
            <a:p>
              <a:pPr algn="ctr" fontAlgn="base">
                <a:spcBef>
                  <a:spcPct val="0"/>
                </a:spcBef>
                <a:spcAft>
                  <a:spcPct val="0"/>
                </a:spcAft>
              </a:pPr>
              <a:r>
                <a:rPr lang="en-US" sz="1300" b="1" dirty="0">
                  <a:solidFill>
                    <a:prstClr val="black"/>
                  </a:solidFill>
                </a:rPr>
                <a:t>Loss of control of body/mind </a:t>
              </a:r>
              <a:br>
                <a:rPr lang="en-US" sz="1300" b="1" dirty="0">
                  <a:solidFill>
                    <a:prstClr val="black"/>
                  </a:solidFill>
                </a:rPr>
              </a:br>
              <a:r>
                <a:rPr lang="en-US" sz="1300" b="1" dirty="0">
                  <a:solidFill>
                    <a:prstClr val="black"/>
                  </a:solidFill>
                </a:rPr>
                <a:t>Can’t sleep</a:t>
              </a:r>
            </a:p>
            <a:p>
              <a:pPr algn="ctr" fontAlgn="base">
                <a:spcBef>
                  <a:spcPct val="0"/>
                </a:spcBef>
                <a:spcAft>
                  <a:spcPct val="0"/>
                </a:spcAft>
              </a:pPr>
              <a:r>
                <a:rPr lang="en-US" sz="1300" b="1" dirty="0">
                  <a:solidFill>
                    <a:prstClr val="black"/>
                  </a:solidFill>
                </a:rPr>
                <a:t>Recurrent nightmares/bad memories</a:t>
              </a:r>
            </a:p>
            <a:p>
              <a:pPr algn="ctr" fontAlgn="base">
                <a:spcBef>
                  <a:spcPct val="0"/>
                </a:spcBef>
                <a:spcAft>
                  <a:spcPct val="0"/>
                </a:spcAft>
              </a:pPr>
              <a:r>
                <a:rPr lang="en-US" sz="1300" b="1" dirty="0">
                  <a:solidFill>
                    <a:prstClr val="black"/>
                  </a:solidFill>
                </a:rPr>
                <a:t>Persistent shame, guilt </a:t>
              </a:r>
              <a:br>
                <a:rPr lang="en-US" sz="1300" b="1" dirty="0">
                  <a:solidFill>
                    <a:prstClr val="black"/>
                  </a:solidFill>
                </a:rPr>
              </a:br>
              <a:r>
                <a:rPr lang="en-US" sz="1300" b="1" dirty="0">
                  <a:solidFill>
                    <a:prstClr val="black"/>
                  </a:solidFill>
                </a:rPr>
                <a:t>or blame</a:t>
              </a:r>
            </a:p>
            <a:p>
              <a:pPr algn="ctr" fontAlgn="base">
                <a:spcBef>
                  <a:spcPct val="0"/>
                </a:spcBef>
                <a:spcAft>
                  <a:spcPct val="0"/>
                </a:spcAft>
              </a:pPr>
              <a:r>
                <a:rPr lang="en-US" sz="1300" b="1" dirty="0">
                  <a:solidFill>
                    <a:prstClr val="black"/>
                  </a:solidFill>
                </a:rPr>
                <a:t>Loss of moral values </a:t>
              </a:r>
              <a:br>
                <a:rPr lang="en-US" sz="1300" b="1" dirty="0">
                  <a:solidFill>
                    <a:prstClr val="black"/>
                  </a:solidFill>
                </a:rPr>
              </a:br>
              <a:r>
                <a:rPr lang="en-US" sz="1300" b="1" dirty="0">
                  <a:solidFill>
                    <a:prstClr val="black"/>
                  </a:solidFill>
                </a:rPr>
                <a:t>and beliefs</a:t>
              </a:r>
            </a:p>
          </p:txBody>
        </p:sp>
      </p:grpSp>
      <p:grpSp>
        <p:nvGrpSpPr>
          <p:cNvPr id="30" name="Group 31"/>
          <p:cNvGrpSpPr>
            <a:grpSpLocks/>
          </p:cNvGrpSpPr>
          <p:nvPr/>
        </p:nvGrpSpPr>
        <p:grpSpPr bwMode="auto">
          <a:xfrm>
            <a:off x="1482291" y="1591071"/>
            <a:ext cx="1665287" cy="757239"/>
            <a:chOff x="2311" y="3216"/>
            <a:chExt cx="1049" cy="477"/>
          </a:xfrm>
        </p:grpSpPr>
        <p:sp>
          <p:nvSpPr>
            <p:cNvPr id="31" name="AutoShape 32"/>
            <p:cNvSpPr>
              <a:spLocks noChangeArrowheads="1"/>
            </p:cNvSpPr>
            <p:nvPr/>
          </p:nvSpPr>
          <p:spPr bwMode="auto">
            <a:xfrm>
              <a:off x="2311" y="3216"/>
              <a:ext cx="1049" cy="477"/>
            </a:xfrm>
            <a:prstGeom prst="irregularSeal2">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p:spPr>
          <p:txBody>
            <a:bodyPr wrap="none" anchor="ctr"/>
            <a:lstStyle/>
            <a:p>
              <a:endParaRPr lang="en-US" sz="1351"/>
            </a:p>
          </p:txBody>
        </p:sp>
        <p:sp>
          <p:nvSpPr>
            <p:cNvPr id="32" name="Text Box 33"/>
            <p:cNvSpPr txBox="1">
              <a:spLocks noChangeArrowheads="1"/>
            </p:cNvSpPr>
            <p:nvPr/>
          </p:nvSpPr>
          <p:spPr bwMode="auto">
            <a:xfrm rot="20540245">
              <a:off x="2408" y="3349"/>
              <a:ext cx="718" cy="252"/>
            </a:xfrm>
            <a:prstGeom prst="rect">
              <a:avLst/>
            </a:prstGeom>
            <a:noFill/>
            <a:ln w="9525">
              <a:noFill/>
              <a:miter lim="800000"/>
              <a:headEnd/>
              <a:tailEnd/>
            </a:ln>
            <a:effectLst>
              <a:outerShdw blurRad="63500" dist="29783" dir="1514402" algn="ctr" rotWithShape="0">
                <a:srgbClr val="CC0000">
                  <a:alpha val="74997"/>
                </a:srgbClr>
              </a:outerShdw>
            </a:effectLst>
          </p:spPr>
          <p:txBody>
            <a:bodyPr wrap="none">
              <a:spAutoFit/>
            </a:bodyPr>
            <a:lstStyle>
              <a:lvl1pPr marL="342900" indent="-342900">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spcBef>
                  <a:spcPct val="20000"/>
                </a:spcBef>
                <a:defRPr/>
              </a:pPr>
              <a:r>
                <a:rPr lang="en-US" b="1" dirty="0">
                  <a:latin typeface="Arial Unicode MS" charset="0"/>
                  <a:cs typeface="Times New Roman" charset="0"/>
                </a:rPr>
                <a:t>Stressor</a:t>
              </a:r>
            </a:p>
          </p:txBody>
        </p:sp>
      </p:grpSp>
      <p:sp>
        <p:nvSpPr>
          <p:cNvPr id="25" name="Title 1">
            <a:extLst>
              <a:ext uri="{FF2B5EF4-FFF2-40B4-BE49-F238E27FC236}">
                <a16:creationId xmlns:a16="http://schemas.microsoft.com/office/drawing/2014/main" id="{0C7C823B-B50C-E243-8541-A5DB2F69F417}"/>
              </a:ext>
            </a:extLst>
          </p:cNvPr>
          <p:cNvSpPr>
            <a:spLocks noGrp="1"/>
          </p:cNvSpPr>
          <p:nvPr>
            <p:ph type="title"/>
          </p:nvPr>
        </p:nvSpPr>
        <p:spPr>
          <a:xfrm>
            <a:off x="391887" y="258251"/>
            <a:ext cx="8540336" cy="1128044"/>
          </a:xfrm>
        </p:spPr>
        <p:txBody>
          <a:bodyPr>
            <a:normAutofit/>
          </a:bodyPr>
          <a:lstStyle/>
          <a:p>
            <a:pPr algn="ctr"/>
            <a:r>
              <a:rPr lang="en-US" b="1" dirty="0">
                <a:latin typeface="Helvetica" pitchFamily="2" charset="0"/>
              </a:rPr>
              <a:t>THE STRESS SCALE</a:t>
            </a:r>
          </a:p>
        </p:txBody>
      </p:sp>
    </p:spTree>
    <p:extLst>
      <p:ext uri="{BB962C8B-B14F-4D97-AF65-F5344CB8AC3E}">
        <p14:creationId xmlns:p14="http://schemas.microsoft.com/office/powerpoint/2010/main" val="9957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545459"/>
              </p:ext>
            </p:extLst>
          </p:nvPr>
        </p:nvGraphicFramePr>
        <p:xfrm>
          <a:off x="301625" y="1097370"/>
          <a:ext cx="8626476" cy="5156230"/>
        </p:xfrm>
        <a:graphic>
          <a:graphicData uri="http://schemas.openxmlformats.org/drawingml/2006/table">
            <a:tbl>
              <a:tblPr firstRow="1" bandRow="1">
                <a:tableStyleId>{5C22544A-7EE6-4342-B048-85BDC9FD1C3A}</a:tableStyleId>
              </a:tblPr>
              <a:tblGrid>
                <a:gridCol w="2156619">
                  <a:extLst>
                    <a:ext uri="{9D8B030D-6E8A-4147-A177-3AD203B41FA5}">
                      <a16:colId xmlns:a16="http://schemas.microsoft.com/office/drawing/2014/main" val="20000"/>
                    </a:ext>
                  </a:extLst>
                </a:gridCol>
                <a:gridCol w="2156619">
                  <a:extLst>
                    <a:ext uri="{9D8B030D-6E8A-4147-A177-3AD203B41FA5}">
                      <a16:colId xmlns:a16="http://schemas.microsoft.com/office/drawing/2014/main" val="20001"/>
                    </a:ext>
                  </a:extLst>
                </a:gridCol>
                <a:gridCol w="2156619">
                  <a:extLst>
                    <a:ext uri="{9D8B030D-6E8A-4147-A177-3AD203B41FA5}">
                      <a16:colId xmlns:a16="http://schemas.microsoft.com/office/drawing/2014/main" val="20002"/>
                    </a:ext>
                  </a:extLst>
                </a:gridCol>
                <a:gridCol w="2156619">
                  <a:extLst>
                    <a:ext uri="{9D8B030D-6E8A-4147-A177-3AD203B41FA5}">
                      <a16:colId xmlns:a16="http://schemas.microsoft.com/office/drawing/2014/main" val="20003"/>
                    </a:ext>
                  </a:extLst>
                </a:gridCol>
              </a:tblGrid>
              <a:tr h="491110">
                <a:tc gridSpan="4">
                  <a:txBody>
                    <a:bodyPr/>
                    <a:lstStyle/>
                    <a:p>
                      <a:pPr algn="ctr"/>
                      <a:endParaRPr lang="en-US" sz="2800" dirty="0">
                        <a:solidFill>
                          <a:schemeClr val="accent6">
                            <a:lumMod val="75000"/>
                          </a:schemeClr>
                        </a:solidFill>
                        <a:latin typeface="+mj-lt"/>
                      </a:endParaRPr>
                    </a:p>
                  </a:txBody>
                  <a:tcPr marL="91441" marR="91441"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6666">
                <a:tc>
                  <a:txBody>
                    <a:bodyPr/>
                    <a:lstStyle/>
                    <a:p>
                      <a:pPr algn="ctr"/>
                      <a:r>
                        <a:rPr lang="en-US" sz="1800" b="1" dirty="0">
                          <a:solidFill>
                            <a:schemeClr val="bg1"/>
                          </a:solidFill>
                          <a:effectLst>
                            <a:outerShdw blurRad="38100" dist="38100" dir="2700000" algn="tl">
                              <a:srgbClr val="000000">
                                <a:alpha val="43137"/>
                              </a:srgbClr>
                            </a:outerShdw>
                          </a:effectLst>
                        </a:rPr>
                        <a:t>Green</a:t>
                      </a:r>
                    </a:p>
                    <a:p>
                      <a:pPr algn="ctr"/>
                      <a:r>
                        <a:rPr lang="en-US" sz="1800" b="1" dirty="0">
                          <a:solidFill>
                            <a:schemeClr val="bg1"/>
                          </a:solidFill>
                          <a:effectLst>
                            <a:outerShdw blurRad="38100" dist="38100" dir="2700000" algn="tl">
                              <a:srgbClr val="000000">
                                <a:alpha val="43137"/>
                              </a:srgbClr>
                            </a:outerShdw>
                          </a:effectLst>
                        </a:rPr>
                        <a:t>“Ready”</a:t>
                      </a:r>
                    </a:p>
                  </a:txBody>
                  <a:tcPr marL="91441" marR="91441" marT="45724" marB="45724" anchor="ctr">
                    <a:lnL w="12700" cap="flat" cmpd="sng" algn="ctr">
                      <a:no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US" sz="1800" b="1" dirty="0">
                          <a:solidFill>
                            <a:schemeClr val="bg1"/>
                          </a:solidFill>
                          <a:effectLst>
                            <a:outerShdw blurRad="38100" dist="38100" dir="2700000" algn="tl">
                              <a:srgbClr val="000000">
                                <a:alpha val="43137"/>
                              </a:srgbClr>
                            </a:outerShdw>
                          </a:effectLst>
                        </a:rPr>
                        <a:t>Yellow</a:t>
                      </a:r>
                    </a:p>
                    <a:p>
                      <a:pPr algn="ctr"/>
                      <a:r>
                        <a:rPr lang="en-US" sz="1800" b="1" dirty="0">
                          <a:solidFill>
                            <a:schemeClr val="bg1"/>
                          </a:solidFill>
                          <a:effectLst>
                            <a:outerShdw blurRad="38100" dist="38100" dir="2700000" algn="tl">
                              <a:srgbClr val="000000">
                                <a:alpha val="43137"/>
                              </a:srgbClr>
                            </a:outerShdw>
                          </a:effectLst>
                        </a:rPr>
                        <a:t>“Reacting”</a:t>
                      </a:r>
                    </a:p>
                  </a:txBody>
                  <a:tcPr marL="91441" marR="91441" marT="45724" marB="457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a:r>
                        <a:rPr lang="en-US" sz="1800" b="1" dirty="0">
                          <a:solidFill>
                            <a:schemeClr val="bg1"/>
                          </a:solidFill>
                          <a:effectLst>
                            <a:outerShdw blurRad="38100" dist="38100" dir="2700000" algn="tl">
                              <a:srgbClr val="000000">
                                <a:alpha val="43137"/>
                              </a:srgbClr>
                            </a:outerShdw>
                          </a:effectLst>
                        </a:rPr>
                        <a:t>Orange</a:t>
                      </a:r>
                    </a:p>
                    <a:p>
                      <a:pPr algn="ctr"/>
                      <a:r>
                        <a:rPr lang="en-US" sz="1800" b="1" dirty="0">
                          <a:solidFill>
                            <a:schemeClr val="bg1"/>
                          </a:solidFill>
                          <a:effectLst>
                            <a:outerShdw blurRad="38100" dist="38100" dir="2700000" algn="tl">
                              <a:srgbClr val="000000">
                                <a:alpha val="43137"/>
                              </a:srgbClr>
                            </a:outerShdw>
                          </a:effectLst>
                        </a:rPr>
                        <a:t>“Injured”</a:t>
                      </a:r>
                    </a:p>
                  </a:txBody>
                  <a:tcPr marL="91441" marR="91441" marT="45724" marB="457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22D"/>
                    </a:solidFill>
                  </a:tcPr>
                </a:tc>
                <a:tc>
                  <a:txBody>
                    <a:bodyPr/>
                    <a:lstStyle/>
                    <a:p>
                      <a:pPr algn="ctr"/>
                      <a:r>
                        <a:rPr lang="en-US" sz="1800" b="1" dirty="0">
                          <a:solidFill>
                            <a:schemeClr val="bg1"/>
                          </a:solidFill>
                          <a:effectLst>
                            <a:outerShdw blurRad="38100" dist="38100" dir="2700000" algn="tl">
                              <a:srgbClr val="000000">
                                <a:alpha val="43137"/>
                              </a:srgbClr>
                            </a:outerShdw>
                          </a:effectLst>
                        </a:rPr>
                        <a:t>Red</a:t>
                      </a:r>
                    </a:p>
                    <a:p>
                      <a:pPr algn="ctr"/>
                      <a:r>
                        <a:rPr lang="en-US" sz="1800" b="1" dirty="0">
                          <a:solidFill>
                            <a:schemeClr val="bg1"/>
                          </a:solidFill>
                          <a:effectLst>
                            <a:outerShdw blurRad="38100" dist="38100" dir="2700000" algn="tl">
                              <a:srgbClr val="000000">
                                <a:alpha val="43137"/>
                              </a:srgbClr>
                            </a:outerShdw>
                          </a:effectLst>
                        </a:rPr>
                        <a:t>“Ill”</a:t>
                      </a:r>
                    </a:p>
                  </a:txBody>
                  <a:tcPr marL="91441" marR="91441" marT="45724" marB="45724" anchor="ctr">
                    <a:lnL w="12700"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3997974">
                <a:tc>
                  <a:txBody>
                    <a:bodyPr/>
                    <a:lstStyle/>
                    <a:p>
                      <a:endParaRPr lang="en-US" sz="1800" dirty="0"/>
                    </a:p>
                  </a:txBody>
                  <a:tcPr marL="91441" marR="91441" marT="45724" marB="45724">
                    <a:lnL w="12700" cap="flat" cmpd="sng" algn="ctr">
                      <a:no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800" dirty="0"/>
                    </a:p>
                  </a:txBody>
                  <a:tcPr marL="91441" marR="91441" marT="45724" marB="45724">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800" dirty="0"/>
                    </a:p>
                  </a:txBody>
                  <a:tcPr marL="91441" marR="91441" marT="45724" marB="45724">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800" dirty="0"/>
                    </a:p>
                  </a:txBody>
                  <a:tcPr marL="91441" marR="91441" marT="45724" marB="45724">
                    <a:lnL w="12700"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p:cNvSpPr/>
          <p:nvPr/>
        </p:nvSpPr>
        <p:spPr bwMode="auto">
          <a:xfrm>
            <a:off x="293298" y="2475781"/>
            <a:ext cx="1423359" cy="3907765"/>
          </a:xfrm>
          <a:prstGeom prst="rect">
            <a:avLst/>
          </a:prstGeom>
          <a:solidFill>
            <a:srgbClr val="66FF66"/>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Healthy</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Well</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Fit</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Safe</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Connected</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Capable</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Confident</a:t>
            </a:r>
          </a:p>
        </p:txBody>
      </p:sp>
      <p:sp>
        <p:nvSpPr>
          <p:cNvPr id="6" name="Rectangle 5"/>
          <p:cNvSpPr/>
          <p:nvPr/>
        </p:nvSpPr>
        <p:spPr bwMode="auto">
          <a:xfrm>
            <a:off x="3001993" y="2475782"/>
            <a:ext cx="1130060" cy="2372264"/>
          </a:xfrm>
          <a:prstGeom prst="rect">
            <a:avLst/>
          </a:prstGeom>
          <a:solidFill>
            <a:srgbClr val="FFFF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Drained</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Sore</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Irritable</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Anxious</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Down</a:t>
            </a:r>
          </a:p>
        </p:txBody>
      </p:sp>
      <p:sp>
        <p:nvSpPr>
          <p:cNvPr id="7" name="Rectangle 6"/>
          <p:cNvSpPr/>
          <p:nvPr/>
        </p:nvSpPr>
        <p:spPr bwMode="auto">
          <a:xfrm>
            <a:off x="4787662" y="3574601"/>
            <a:ext cx="1604512" cy="2415395"/>
          </a:xfrm>
          <a:prstGeom prst="rect">
            <a:avLst/>
          </a:prstGeom>
          <a:solidFill>
            <a:srgbClr val="FF9933"/>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Persistent distress</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Loss of function</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Unable to fall asleep</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Panic or blind rage</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Losing moral values</a:t>
            </a:r>
          </a:p>
        </p:txBody>
      </p:sp>
      <p:sp>
        <p:nvSpPr>
          <p:cNvPr id="8" name="AutoShape 11"/>
          <p:cNvSpPr>
            <a:spLocks noChangeArrowheads="1"/>
          </p:cNvSpPr>
          <p:nvPr/>
        </p:nvSpPr>
        <p:spPr bwMode="auto">
          <a:xfrm>
            <a:off x="1793875" y="2803525"/>
            <a:ext cx="1130300" cy="776288"/>
          </a:xfrm>
          <a:prstGeom prst="rightArrow">
            <a:avLst>
              <a:gd name="adj1" fmla="val 64507"/>
              <a:gd name="adj2" fmla="val 35233"/>
            </a:avLst>
          </a:prstGeom>
          <a:gradFill>
            <a:gsLst>
              <a:gs pos="0">
                <a:srgbClr val="00FF00"/>
              </a:gs>
              <a:gs pos="100000">
                <a:srgbClr val="FFFF00"/>
              </a:gs>
            </a:gsLst>
            <a:lin ang="0" scaled="1"/>
          </a:gradFill>
          <a:ln w="9525">
            <a:solidFill>
              <a:schemeClr val="tx1"/>
            </a:solidFill>
            <a:miter lim="800000"/>
            <a:headEnd/>
            <a:tailEnd/>
          </a:ln>
          <a:effectLst>
            <a:outerShdw blurRad="50800" dist="38100" dir="2700000">
              <a:srgbClr val="000000">
                <a:alpha val="43000"/>
              </a:srgbClr>
            </a:outerShdw>
          </a:effectLst>
        </p:spPr>
        <p:txBody>
          <a:bodyPr anchor="b"/>
          <a:lstStyle/>
          <a:p>
            <a:pPr algn="ctr">
              <a:lnSpc>
                <a:spcPct val="75000"/>
              </a:lnSpc>
              <a:defRPr/>
            </a:pPr>
            <a:r>
              <a:rPr lang="en-US" sz="1600" dirty="0">
                <a:solidFill>
                  <a:srgbClr val="161616"/>
                </a:solidFill>
                <a:latin typeface="Arial Narrow" pitchFamily="34" charset="0"/>
              </a:rPr>
              <a:t>Routine Stressors</a:t>
            </a:r>
          </a:p>
        </p:txBody>
      </p:sp>
      <p:sp>
        <p:nvSpPr>
          <p:cNvPr id="9" name="AutoShape 11"/>
          <p:cNvSpPr>
            <a:spLocks noChangeArrowheads="1"/>
          </p:cNvSpPr>
          <p:nvPr/>
        </p:nvSpPr>
        <p:spPr bwMode="auto">
          <a:xfrm>
            <a:off x="1785938" y="4968875"/>
            <a:ext cx="2846387" cy="690563"/>
          </a:xfrm>
          <a:prstGeom prst="rightArrow">
            <a:avLst>
              <a:gd name="adj1" fmla="val 52007"/>
              <a:gd name="adj2" fmla="val 55233"/>
            </a:avLst>
          </a:prstGeom>
          <a:gradFill>
            <a:gsLst>
              <a:gs pos="0">
                <a:srgbClr val="00FF00"/>
              </a:gs>
              <a:gs pos="100000">
                <a:srgbClr val="FF9933"/>
              </a:gs>
            </a:gsLst>
            <a:lin ang="0" scaled="1"/>
          </a:gradFill>
          <a:ln w="9525">
            <a:solidFill>
              <a:srgbClr val="000000"/>
            </a:solidFill>
            <a:miter lim="800000"/>
            <a:headEnd/>
            <a:tailEnd/>
          </a:ln>
          <a:effectLst>
            <a:outerShdw blurRad="50800" dist="38100" dir="2700000">
              <a:srgbClr val="000000">
                <a:alpha val="43000"/>
              </a:srgbClr>
            </a:outerShdw>
          </a:effectLst>
        </p:spPr>
        <p:txBody>
          <a:bodyPr anchor="b"/>
          <a:lstStyle/>
          <a:p>
            <a:pPr algn="ctr">
              <a:lnSpc>
                <a:spcPct val="75000"/>
              </a:lnSpc>
              <a:spcBef>
                <a:spcPts val="300"/>
              </a:spcBef>
              <a:defRPr/>
            </a:pPr>
            <a:r>
              <a:rPr lang="en-US" sz="1800" dirty="0">
                <a:solidFill>
                  <a:srgbClr val="161616"/>
                </a:solidFill>
                <a:latin typeface="Arial Narrow" pitchFamily="34" charset="0"/>
              </a:rPr>
              <a:t>Toxic Stressors</a:t>
            </a:r>
          </a:p>
        </p:txBody>
      </p:sp>
      <p:sp>
        <p:nvSpPr>
          <p:cNvPr id="10" name="Left Arrow 9"/>
          <p:cNvSpPr/>
          <p:nvPr/>
        </p:nvSpPr>
        <p:spPr bwMode="auto">
          <a:xfrm>
            <a:off x="1793875" y="3743325"/>
            <a:ext cx="1130300" cy="803275"/>
          </a:xfrm>
          <a:prstGeom prst="leftArrow">
            <a:avLst>
              <a:gd name="adj1" fmla="val 56488"/>
              <a:gd name="adj2" fmla="val 35526"/>
            </a:avLst>
          </a:prstGeom>
          <a:gradFill rotWithShape="1">
            <a:gsLst>
              <a:gs pos="0">
                <a:srgbClr val="00FF00"/>
              </a:gs>
              <a:gs pos="100000">
                <a:srgbClr val="FFFF00"/>
              </a:gs>
            </a:gsLst>
            <a:lin ang="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90000" tIns="46800" rIns="90000" bIns="46800" anchor="ctr"/>
          <a:lstStyle/>
          <a:p>
            <a:pPr marL="341313" indent="-341313" algn="ctr" defTabSz="457200" eaLnBrk="1" hangingPunct="1">
              <a:lnSpc>
                <a:spcPct val="90000"/>
              </a:lnSpc>
              <a:spcAft>
                <a:spcPct val="1500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b="1" dirty="0">
                <a:latin typeface="Arial Narrow" pitchFamily="34" charset="0"/>
                <a:ea typeface="Arial Unicode MS" pitchFamily="34" charset="-128"/>
                <a:cs typeface="Arial Unicode MS" pitchFamily="34" charset="-128"/>
              </a:rPr>
              <a:t>Resilience</a:t>
            </a:r>
          </a:p>
        </p:txBody>
      </p:sp>
      <p:sp>
        <p:nvSpPr>
          <p:cNvPr id="11" name="Left Arrow 10"/>
          <p:cNvSpPr/>
          <p:nvPr/>
        </p:nvSpPr>
        <p:spPr bwMode="auto">
          <a:xfrm>
            <a:off x="1785938" y="5572125"/>
            <a:ext cx="2846387" cy="760413"/>
          </a:xfrm>
          <a:prstGeom prst="leftArrow">
            <a:avLst>
              <a:gd name="adj1" fmla="val 46232"/>
              <a:gd name="adj2" fmla="val 44617"/>
            </a:avLst>
          </a:prstGeom>
          <a:gradFill rotWithShape="1">
            <a:gsLst>
              <a:gs pos="0">
                <a:srgbClr val="00FF00"/>
              </a:gs>
              <a:gs pos="100000">
                <a:srgbClr val="FF9933"/>
              </a:gs>
            </a:gsLst>
            <a:lin ang="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90000" tIns="46800" rIns="90000" bIns="46800" anchor="ctr"/>
          <a:lstStyle/>
          <a:p>
            <a:pPr marL="341313" indent="-341313" algn="ctr" defTabSz="457200" eaLnBrk="1" hangingPunct="1">
              <a:lnSpc>
                <a:spcPct val="90000"/>
              </a:lnSpc>
              <a:spcAft>
                <a:spcPct val="1500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b="1" dirty="0">
                <a:latin typeface="Arial Narrow" pitchFamily="34" charset="0"/>
                <a:ea typeface="Arial Unicode MS" pitchFamily="34" charset="-128"/>
                <a:cs typeface="Arial Unicode MS" pitchFamily="34" charset="-128"/>
              </a:rPr>
              <a:t>Recovery</a:t>
            </a:r>
          </a:p>
        </p:txBody>
      </p:sp>
      <p:sp>
        <p:nvSpPr>
          <p:cNvPr id="12" name="AutoShape 11"/>
          <p:cNvSpPr>
            <a:spLocks noChangeArrowheads="1"/>
          </p:cNvSpPr>
          <p:nvPr/>
        </p:nvSpPr>
        <p:spPr bwMode="auto">
          <a:xfrm>
            <a:off x="4192588" y="4110038"/>
            <a:ext cx="552450" cy="660400"/>
          </a:xfrm>
          <a:prstGeom prst="rightArrow">
            <a:avLst>
              <a:gd name="adj1" fmla="val 46205"/>
              <a:gd name="adj2" fmla="val 35233"/>
            </a:avLst>
          </a:prstGeom>
          <a:gradFill>
            <a:gsLst>
              <a:gs pos="0">
                <a:srgbClr val="FFFF00"/>
              </a:gs>
              <a:gs pos="100000">
                <a:srgbClr val="FF9933"/>
              </a:gs>
            </a:gsLst>
            <a:lin ang="0" scaled="1"/>
          </a:gradFill>
          <a:ln w="9525">
            <a:solidFill>
              <a:srgbClr val="000000"/>
            </a:solidFill>
            <a:miter lim="800000"/>
            <a:headEnd/>
            <a:tailEnd/>
          </a:ln>
          <a:effectLst>
            <a:outerShdw blurRad="50800" dist="38100" dir="2700000">
              <a:srgbClr val="000000">
                <a:alpha val="43000"/>
              </a:srgbClr>
            </a:outerShdw>
          </a:effectLst>
        </p:spPr>
        <p:txBody>
          <a:bodyPr anchor="b"/>
          <a:lstStyle/>
          <a:p>
            <a:pPr algn="ctr">
              <a:lnSpc>
                <a:spcPct val="75000"/>
              </a:lnSpc>
              <a:defRPr/>
            </a:pPr>
            <a:endParaRPr lang="en-US" sz="1600" dirty="0">
              <a:solidFill>
                <a:srgbClr val="161616"/>
              </a:solidFill>
              <a:latin typeface="Arial Narrow" pitchFamily="34" charset="0"/>
            </a:endParaRPr>
          </a:p>
        </p:txBody>
      </p:sp>
      <p:sp>
        <p:nvSpPr>
          <p:cNvPr id="15" name="TextBox 14"/>
          <p:cNvSpPr txBox="1">
            <a:spLocks noChangeArrowheads="1"/>
          </p:cNvSpPr>
          <p:nvPr/>
        </p:nvSpPr>
        <p:spPr bwMode="auto">
          <a:xfrm>
            <a:off x="4805363" y="2683088"/>
            <a:ext cx="1647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b="1" dirty="0"/>
              <a:t>Cumulative Stress</a:t>
            </a:r>
          </a:p>
        </p:txBody>
      </p:sp>
      <p:sp>
        <p:nvSpPr>
          <p:cNvPr id="18" name="Rectangle 17"/>
          <p:cNvSpPr/>
          <p:nvPr/>
        </p:nvSpPr>
        <p:spPr bwMode="auto">
          <a:xfrm>
            <a:off x="7358332" y="3574601"/>
            <a:ext cx="1587260" cy="2415395"/>
          </a:xfrm>
          <a:prstGeom prst="rect">
            <a:avLst/>
          </a:prstGeom>
          <a:solidFill>
            <a:srgbClr val="FF9999"/>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Clinically symptomatic</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Impaired</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Disordered</a:t>
            </a:r>
          </a:p>
          <a:p>
            <a:pPr marL="173038" indent="-173038" defTabSz="457200" eaLnBrk="1" hangingPunct="1">
              <a:lnSpc>
                <a:spcPct val="90000"/>
              </a:lnSpc>
              <a:spcBef>
                <a:spcPts val="900"/>
              </a:spcBef>
              <a:spcAft>
                <a:spcPts val="0"/>
              </a:spcAft>
              <a:buClr>
                <a:schemeClr val="tx1"/>
              </a:buClr>
              <a:buSzPct val="10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tx1"/>
                </a:solidFill>
                <a:latin typeface="Arial Narrow" pitchFamily="34" charset="0"/>
                <a:ea typeface="Arial Unicode MS" pitchFamily="34" charset="-128"/>
                <a:cs typeface="Arial Unicode MS" pitchFamily="34" charset="-128"/>
              </a:rPr>
              <a:t>Worsening</a:t>
            </a:r>
          </a:p>
        </p:txBody>
      </p:sp>
      <p:sp>
        <p:nvSpPr>
          <p:cNvPr id="19" name="AutoShape 11"/>
          <p:cNvSpPr>
            <a:spLocks noChangeArrowheads="1"/>
          </p:cNvSpPr>
          <p:nvPr/>
        </p:nvSpPr>
        <p:spPr bwMode="auto">
          <a:xfrm>
            <a:off x="6453188" y="4098413"/>
            <a:ext cx="819150" cy="763587"/>
          </a:xfrm>
          <a:prstGeom prst="rightArrow">
            <a:avLst>
              <a:gd name="adj1" fmla="val 44507"/>
              <a:gd name="adj2" fmla="val 35233"/>
            </a:avLst>
          </a:prstGeom>
          <a:gradFill>
            <a:gsLst>
              <a:gs pos="0">
                <a:srgbClr val="FF9933"/>
              </a:gs>
              <a:gs pos="100000">
                <a:srgbClr val="FF9999"/>
              </a:gs>
            </a:gsLst>
            <a:lin ang="0" scaled="1"/>
          </a:gradFill>
          <a:ln w="9525">
            <a:solidFill>
              <a:srgbClr val="000000"/>
            </a:solidFill>
            <a:miter lim="800000"/>
            <a:headEnd/>
            <a:tailEnd/>
          </a:ln>
          <a:effectLst>
            <a:outerShdw blurRad="50800" dist="38100" dir="2700000">
              <a:srgbClr val="000000">
                <a:alpha val="43000"/>
              </a:srgbClr>
            </a:outerShdw>
          </a:effectLst>
        </p:spPr>
        <p:txBody>
          <a:bodyPr anchor="b"/>
          <a:lstStyle/>
          <a:p>
            <a:pPr algn="ctr">
              <a:lnSpc>
                <a:spcPct val="75000"/>
              </a:lnSpc>
              <a:defRPr/>
            </a:pPr>
            <a:r>
              <a:rPr lang="en-US" sz="1800" dirty="0">
                <a:solidFill>
                  <a:srgbClr val="161616"/>
                </a:solidFill>
                <a:latin typeface="Arial Narrow" pitchFamily="34" charset="0"/>
              </a:rPr>
              <a:t>?</a:t>
            </a:r>
          </a:p>
        </p:txBody>
      </p:sp>
      <p:sp>
        <p:nvSpPr>
          <p:cNvPr id="20" name="Left Arrow 19"/>
          <p:cNvSpPr/>
          <p:nvPr/>
        </p:nvSpPr>
        <p:spPr bwMode="auto">
          <a:xfrm>
            <a:off x="6408738" y="4953075"/>
            <a:ext cx="906462" cy="811213"/>
          </a:xfrm>
          <a:prstGeom prst="leftArrow">
            <a:avLst>
              <a:gd name="adj1" fmla="val 46232"/>
              <a:gd name="adj2" fmla="val 28708"/>
            </a:avLst>
          </a:prstGeom>
          <a:gradFill rotWithShape="1">
            <a:gsLst>
              <a:gs pos="0">
                <a:srgbClr val="FF9933"/>
              </a:gs>
              <a:gs pos="100000">
                <a:srgbClr val="FF9999"/>
              </a:gs>
            </a:gsLst>
            <a:lin ang="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90000" tIns="46800" rIns="90000" bIns="46800" anchor="ctr"/>
          <a:lstStyle/>
          <a:p>
            <a:pPr marL="341313" indent="-341313" algn="ctr" defTabSz="457200" eaLnBrk="1" hangingPunct="1">
              <a:lnSpc>
                <a:spcPct val="90000"/>
              </a:lnSpc>
              <a:spcAft>
                <a:spcPct val="1500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b="1" dirty="0">
                <a:latin typeface="Arial Narrow" pitchFamily="34" charset="0"/>
                <a:ea typeface="Arial Unicode MS" pitchFamily="34" charset="-128"/>
                <a:cs typeface="Arial Unicode MS" pitchFamily="34" charset="-128"/>
              </a:rPr>
              <a:t>Recovery</a:t>
            </a:r>
          </a:p>
        </p:txBody>
      </p:sp>
      <p:cxnSp>
        <p:nvCxnSpPr>
          <p:cNvPr id="24" name="Curved Connector 23"/>
          <p:cNvCxnSpPr>
            <a:cxnSpLocks noChangeShapeType="1"/>
            <a:endCxn id="15" idx="1"/>
          </p:cNvCxnSpPr>
          <p:nvPr/>
        </p:nvCxnSpPr>
        <p:spPr bwMode="auto">
          <a:xfrm rot="5400000" flipH="1" flipV="1">
            <a:off x="4045707" y="3356950"/>
            <a:ext cx="1079574" cy="439737"/>
          </a:xfrm>
          <a:prstGeom prst="curvedConnector2">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3" name="Title 1">
            <a:extLst>
              <a:ext uri="{FF2B5EF4-FFF2-40B4-BE49-F238E27FC236}">
                <a16:creationId xmlns:a16="http://schemas.microsoft.com/office/drawing/2014/main" id="{18F5F000-A37A-C04E-909F-B2D58A58B3C7}"/>
              </a:ext>
            </a:extLst>
          </p:cNvPr>
          <p:cNvSpPr txBox="1">
            <a:spLocks/>
          </p:cNvSpPr>
          <p:nvPr/>
        </p:nvSpPr>
        <p:spPr>
          <a:xfrm>
            <a:off x="391887" y="258251"/>
            <a:ext cx="8540336" cy="112804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Helvetica" pitchFamily="2" charset="0"/>
              </a:rPr>
              <a:t>THE STRESS SCALE</a:t>
            </a:r>
            <a:endParaRPr lang="en-US" b="1" dirty="0">
              <a:latin typeface="Helvetica" pitchFamily="2" charset="0"/>
            </a:endParaRPr>
          </a:p>
        </p:txBody>
      </p:sp>
    </p:spTree>
    <p:extLst>
      <p:ext uri="{BB962C8B-B14F-4D97-AF65-F5344CB8AC3E}">
        <p14:creationId xmlns:p14="http://schemas.microsoft.com/office/powerpoint/2010/main" val="379814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p:nvPr>
        </p:nvSpPr>
        <p:spPr>
          <a:xfrm>
            <a:off x="926603" y="1229063"/>
            <a:ext cx="7588004" cy="790233"/>
          </a:xfrm>
        </p:spPr>
        <p:txBody>
          <a:bodyPr>
            <a:normAutofit/>
          </a:bodyPr>
          <a:lstStyle/>
          <a:p>
            <a:pPr algn="ctr"/>
            <a:r>
              <a:rPr lang="en-GB" sz="3600" b="1" i="1" dirty="0">
                <a:latin typeface="Helvetica" pitchFamily="2" charset="0"/>
                <a:ea typeface="ＭＳ Ｐゴシック" charset="0"/>
                <a:cs typeface="Times New Roman" panose="02020603050405020304" pitchFamily="18" charset="0"/>
              </a:rPr>
              <a:t>Yellow Zone     vs.    Orange Zone </a:t>
            </a:r>
            <a:endParaRPr lang="en-US" sz="3600" b="1" i="1" dirty="0">
              <a:latin typeface="Helvetica" pitchFamily="2" charset="0"/>
              <a:ea typeface="ＭＳ Ｐゴシック" charset="0"/>
              <a:cs typeface="Times New Roman" panose="02020603050405020304" pitchFamily="18" charset="0"/>
            </a:endParaRPr>
          </a:p>
        </p:txBody>
      </p:sp>
      <p:sp>
        <p:nvSpPr>
          <p:cNvPr id="11266" name="Rectangle 4"/>
          <p:cNvSpPr>
            <a:spLocks noChangeArrowheads="1"/>
          </p:cNvSpPr>
          <p:nvPr/>
        </p:nvSpPr>
        <p:spPr bwMode="auto">
          <a:xfrm>
            <a:off x="5206938" y="3962113"/>
            <a:ext cx="3307669" cy="2490787"/>
          </a:xfrm>
          <a:prstGeom prst="rect">
            <a:avLst/>
          </a:prstGeom>
          <a:noFill/>
          <a:ln w="9525">
            <a:noFill/>
            <a:miter lim="800000"/>
            <a:headEnd/>
            <a:tailEnd/>
          </a:ln>
          <a:effectLst/>
        </p:spPr>
        <p:txBody>
          <a:bodyPr lIns="90000" tIns="46800" rIns="90000" bIns="46800"/>
          <a:lstStyle/>
          <a:p>
            <a:pPr marL="341313" indent="-341313" algn="ctr">
              <a:lnSpc>
                <a:spcPct val="90000"/>
              </a:lnSpc>
              <a:spcBef>
                <a:spcPct val="25000"/>
              </a:spcBef>
              <a:buClr>
                <a:srgbClr val="CC0000"/>
              </a:buClr>
              <a:buFont typeface="Verdana"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rPr>
              <a:t>Stress </a:t>
            </a:r>
            <a:r>
              <a:rPr lang="en-GB" sz="2400" b="1" u="sng" dirty="0">
                <a:solidFill>
                  <a:srgbClr val="FF6600"/>
                </a:solidFill>
                <a:effectLst>
                  <a:outerShdw blurRad="38100" dist="38100" dir="2700000" algn="tl">
                    <a:srgbClr val="DDDDDD"/>
                  </a:outerShdw>
                </a:effectLst>
                <a:latin typeface="Arial" panose="020B0604020202020204" pitchFamily="34" charset="0"/>
                <a:cs typeface="Arial" panose="020B0604020202020204" pitchFamily="34" charset="0"/>
              </a:rPr>
              <a:t>Injuries</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Damage from stress</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Less common</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Risk for role failure</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Risk for stress illness</a:t>
            </a:r>
          </a:p>
        </p:txBody>
      </p:sp>
      <p:sp>
        <p:nvSpPr>
          <p:cNvPr id="11267" name="Rectangle 5"/>
          <p:cNvSpPr>
            <a:spLocks noChangeArrowheads="1"/>
          </p:cNvSpPr>
          <p:nvPr/>
        </p:nvSpPr>
        <p:spPr bwMode="auto">
          <a:xfrm>
            <a:off x="809626" y="3962113"/>
            <a:ext cx="3314700" cy="2471737"/>
          </a:xfrm>
          <a:prstGeom prst="rect">
            <a:avLst/>
          </a:prstGeom>
          <a:noFill/>
          <a:ln w="9525">
            <a:noFill/>
            <a:miter lim="800000"/>
            <a:headEnd/>
            <a:tailEnd/>
          </a:ln>
          <a:effectLst/>
        </p:spPr>
        <p:txBody>
          <a:bodyPr lIns="90000" tIns="46800" rIns="90000" bIns="46800"/>
          <a:lstStyle/>
          <a:p>
            <a:pPr marL="341313" indent="-341313" algn="ctr">
              <a:lnSpc>
                <a:spcPct val="90000"/>
              </a:lnSpc>
              <a:spcBef>
                <a:spcPct val="25000"/>
              </a:spcBef>
              <a:buClr>
                <a:srgbClr val="CC0000"/>
              </a:buClr>
              <a:buFont typeface="Verdana"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solidFill>
                  <a:srgbClr val="FFC000"/>
                </a:solidFill>
                <a:effectLst>
                  <a:outerShdw blurRad="38100" dist="38100" dir="2700000" algn="tl">
                    <a:srgbClr val="DDDDDD"/>
                  </a:outerShdw>
                </a:effectLst>
                <a:latin typeface="Arial" panose="020B0604020202020204" pitchFamily="34" charset="0"/>
                <a:cs typeface="Arial" panose="020B0604020202020204" pitchFamily="34" charset="0"/>
              </a:rPr>
              <a:t>Stress </a:t>
            </a:r>
            <a:r>
              <a:rPr lang="en-GB" sz="2400" b="1" u="sng" dirty="0">
                <a:solidFill>
                  <a:srgbClr val="FFC000"/>
                </a:solidFill>
                <a:effectLst>
                  <a:outerShdw blurRad="38100" dist="38100" dir="2700000" algn="tl">
                    <a:srgbClr val="DDDDDD"/>
                  </a:outerShdw>
                </a:effectLst>
                <a:latin typeface="Arial" panose="020B0604020202020204" pitchFamily="34" charset="0"/>
                <a:cs typeface="Arial" panose="020B0604020202020204" pitchFamily="34" charset="0"/>
              </a:rPr>
              <a:t>Reactions</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Bending from stress</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Very common</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Normal</a:t>
            </a:r>
          </a:p>
          <a:p>
            <a:pPr marL="342900" indent="-342900">
              <a:lnSpc>
                <a:spcPct val="90000"/>
              </a:lnSpc>
              <a:spcBef>
                <a:spcPct val="25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latin typeface="Arial" panose="020B0604020202020204" pitchFamily="34" charset="0"/>
                <a:cs typeface="Arial" panose="020B0604020202020204" pitchFamily="34" charset="0"/>
              </a:rPr>
              <a:t>Typically go away</a:t>
            </a:r>
          </a:p>
        </p:txBody>
      </p:sp>
      <p:sp>
        <p:nvSpPr>
          <p:cNvPr id="10" name="Title 1">
            <a:extLst>
              <a:ext uri="{FF2B5EF4-FFF2-40B4-BE49-F238E27FC236}">
                <a16:creationId xmlns:a16="http://schemas.microsoft.com/office/drawing/2014/main" id="{E7730C77-57AA-E646-B7FB-114ECCA4F8B4}"/>
              </a:ext>
            </a:extLst>
          </p:cNvPr>
          <p:cNvSpPr txBox="1">
            <a:spLocks/>
          </p:cNvSpPr>
          <p:nvPr/>
        </p:nvSpPr>
        <p:spPr>
          <a:xfrm>
            <a:off x="391887" y="258251"/>
            <a:ext cx="8540336" cy="112804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Helvetica" pitchFamily="2" charset="0"/>
              </a:rPr>
              <a:t>THE STRESS SCALE</a:t>
            </a:r>
            <a:endParaRPr lang="en-US" b="1" dirty="0">
              <a:latin typeface="Helvetica" pitchFamily="2" charset="0"/>
            </a:endParaRPr>
          </a:p>
        </p:txBody>
      </p:sp>
      <p:pic>
        <p:nvPicPr>
          <p:cNvPr id="4" name="Picture 3">
            <a:extLst>
              <a:ext uri="{FF2B5EF4-FFF2-40B4-BE49-F238E27FC236}">
                <a16:creationId xmlns:a16="http://schemas.microsoft.com/office/drawing/2014/main" id="{18D0DCA0-AEE3-A44D-9B03-4725C2331E6C}"/>
              </a:ext>
            </a:extLst>
          </p:cNvPr>
          <p:cNvPicPr>
            <a:picLocks noChangeAspect="1"/>
          </p:cNvPicPr>
          <p:nvPr/>
        </p:nvPicPr>
        <p:blipFill rotWithShape="1">
          <a:blip r:embed="rId3">
            <a:extLst>
              <a:ext uri="{28A0092B-C50C-407E-A947-70E740481C1C}">
                <a14:useLocalDpi xmlns:a14="http://schemas.microsoft.com/office/drawing/2010/main" val="0"/>
              </a:ext>
            </a:extLst>
          </a:blip>
          <a:srcRect l="7434" t="23031" r="26196" b="41991"/>
          <a:stretch/>
        </p:blipFill>
        <p:spPr>
          <a:xfrm>
            <a:off x="5206938" y="1996029"/>
            <a:ext cx="3307669" cy="1885023"/>
          </a:xfrm>
          <a:prstGeom prst="rect">
            <a:avLst/>
          </a:prstGeom>
        </p:spPr>
      </p:pic>
      <p:pic>
        <p:nvPicPr>
          <p:cNvPr id="5" name="Picture 4">
            <a:extLst>
              <a:ext uri="{FF2B5EF4-FFF2-40B4-BE49-F238E27FC236}">
                <a16:creationId xmlns:a16="http://schemas.microsoft.com/office/drawing/2014/main" id="{F36476A6-0112-2845-BD28-E36A103AA167}"/>
              </a:ext>
            </a:extLst>
          </p:cNvPr>
          <p:cNvPicPr>
            <a:picLocks noChangeAspect="1"/>
          </p:cNvPicPr>
          <p:nvPr/>
        </p:nvPicPr>
        <p:blipFill>
          <a:blip r:embed="rId4"/>
          <a:stretch>
            <a:fillRect/>
          </a:stretch>
        </p:blipFill>
        <p:spPr>
          <a:xfrm>
            <a:off x="926603" y="1986559"/>
            <a:ext cx="3197724" cy="1894493"/>
          </a:xfrm>
          <a:prstGeom prst="rect">
            <a:avLst/>
          </a:prstGeom>
        </p:spPr>
      </p:pic>
    </p:spTree>
    <p:extLst>
      <p:ext uri="{BB962C8B-B14F-4D97-AF65-F5344CB8AC3E}">
        <p14:creationId xmlns:p14="http://schemas.microsoft.com/office/powerpoint/2010/main" val="2647695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3"/>
          <p:cNvSpPr>
            <a:spLocks/>
          </p:cNvSpPr>
          <p:nvPr/>
        </p:nvSpPr>
        <p:spPr bwMode="auto">
          <a:xfrm rot="10789050">
            <a:off x="5541047" y="2519818"/>
            <a:ext cx="264240" cy="974075"/>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schemeClr val="bg1"/>
              </a:buClr>
              <a:buSzPct val="100000"/>
              <a:buFont typeface="Verdana" pitchFamily="34" charset="0"/>
              <a:buNone/>
              <a:defRPr/>
            </a:pPr>
            <a:endParaRPr lang="en-US" sz="2400">
              <a:solidFill>
                <a:schemeClr val="bg1"/>
              </a:solidFill>
              <a:latin typeface="Times New Roman" pitchFamily="18" charset="0"/>
              <a:cs typeface="+mn-cs"/>
            </a:endParaRPr>
          </a:p>
        </p:txBody>
      </p:sp>
      <p:sp>
        <p:nvSpPr>
          <p:cNvPr id="8" name="Arc 3"/>
          <p:cNvSpPr>
            <a:spLocks/>
          </p:cNvSpPr>
          <p:nvPr/>
        </p:nvSpPr>
        <p:spPr bwMode="auto">
          <a:xfrm rot="10789050">
            <a:off x="5815295" y="2521737"/>
            <a:ext cx="2177897" cy="1026289"/>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schemeClr val="bg1"/>
              </a:buClr>
              <a:buSzPct val="100000"/>
              <a:buFont typeface="Verdana" pitchFamily="34" charset="0"/>
              <a:buNone/>
              <a:defRPr/>
            </a:pPr>
            <a:endParaRPr lang="en-US" sz="2400">
              <a:solidFill>
                <a:schemeClr val="bg1"/>
              </a:solidFill>
              <a:latin typeface="Times New Roman" pitchFamily="18" charset="0"/>
              <a:cs typeface="+mn-cs"/>
            </a:endParaRPr>
          </a:p>
        </p:txBody>
      </p:sp>
      <p:sp>
        <p:nvSpPr>
          <p:cNvPr id="9" name="Arc 3"/>
          <p:cNvSpPr>
            <a:spLocks/>
          </p:cNvSpPr>
          <p:nvPr/>
        </p:nvSpPr>
        <p:spPr bwMode="auto">
          <a:xfrm rot="10810950" flipH="1">
            <a:off x="3609812" y="2465562"/>
            <a:ext cx="1694498" cy="1031451"/>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schemeClr val="bg1"/>
              </a:buClr>
              <a:buSzPct val="100000"/>
              <a:buFont typeface="Verdana" pitchFamily="34" charset="0"/>
              <a:buNone/>
              <a:defRPr/>
            </a:pPr>
            <a:endParaRPr lang="en-US" sz="2400">
              <a:solidFill>
                <a:schemeClr val="bg1"/>
              </a:solidFill>
              <a:latin typeface="Times New Roman" pitchFamily="18" charset="0"/>
              <a:cs typeface="+mn-cs"/>
            </a:endParaRPr>
          </a:p>
        </p:txBody>
      </p:sp>
      <p:sp>
        <p:nvSpPr>
          <p:cNvPr id="10" name="Arc 3"/>
          <p:cNvSpPr>
            <a:spLocks/>
          </p:cNvSpPr>
          <p:nvPr/>
        </p:nvSpPr>
        <p:spPr bwMode="auto">
          <a:xfrm rot="10810950" flipH="1">
            <a:off x="1126410" y="2353455"/>
            <a:ext cx="3882615" cy="1227654"/>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schemeClr val="bg1"/>
              </a:buClr>
              <a:buSzPct val="100000"/>
              <a:buFont typeface="Verdana" pitchFamily="34" charset="0"/>
              <a:buNone/>
              <a:defRPr/>
            </a:pPr>
            <a:endParaRPr lang="en-US" sz="2400">
              <a:solidFill>
                <a:schemeClr val="bg1"/>
              </a:solidFill>
              <a:latin typeface="Times New Roman" pitchFamily="18" charset="0"/>
              <a:cs typeface="+mn-cs"/>
            </a:endParaRPr>
          </a:p>
        </p:txBody>
      </p:sp>
      <p:grpSp>
        <p:nvGrpSpPr>
          <p:cNvPr id="5" name="Group 4">
            <a:extLst>
              <a:ext uri="{FF2B5EF4-FFF2-40B4-BE49-F238E27FC236}">
                <a16:creationId xmlns:a16="http://schemas.microsoft.com/office/drawing/2014/main" id="{C6843879-F7A6-C64D-BBEF-DBCC4466A9A1}"/>
              </a:ext>
            </a:extLst>
          </p:cNvPr>
          <p:cNvGrpSpPr/>
          <p:nvPr/>
        </p:nvGrpSpPr>
        <p:grpSpPr>
          <a:xfrm>
            <a:off x="6879207" y="3591329"/>
            <a:ext cx="2103438" cy="2992499"/>
            <a:chOff x="508658" y="3401300"/>
            <a:chExt cx="2103438" cy="2992499"/>
          </a:xfrm>
        </p:grpSpPr>
        <p:sp>
          <p:nvSpPr>
            <p:cNvPr id="35848" name="Text Box 5"/>
            <p:cNvSpPr txBox="1">
              <a:spLocks noChangeArrowheads="1"/>
            </p:cNvSpPr>
            <p:nvPr/>
          </p:nvSpPr>
          <p:spPr bwMode="auto">
            <a:xfrm>
              <a:off x="508658" y="4362474"/>
              <a:ext cx="21034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spcBef>
                  <a:spcPct val="20000"/>
                </a:spcBef>
                <a:spcAft>
                  <a:spcPct val="15000"/>
                </a:spcAft>
                <a:buSzPct val="125000"/>
                <a:buFontTx/>
                <a:buChar char="•"/>
              </a:pPr>
              <a:r>
                <a:rPr lang="en-US" sz="1800" dirty="0"/>
                <a:t>A life-threatening stress injury</a:t>
              </a:r>
            </a:p>
            <a:p>
              <a:pPr>
                <a:lnSpc>
                  <a:spcPct val="90000"/>
                </a:lnSpc>
                <a:spcBef>
                  <a:spcPct val="20000"/>
                </a:spcBef>
                <a:spcAft>
                  <a:spcPct val="15000"/>
                </a:spcAft>
                <a:buSzPct val="125000"/>
                <a:buFontTx/>
                <a:buChar char="•"/>
              </a:pPr>
              <a:r>
                <a:rPr lang="en-US" sz="1800" dirty="0"/>
                <a:t>Close brush with death</a:t>
              </a:r>
            </a:p>
            <a:p>
              <a:pPr>
                <a:lnSpc>
                  <a:spcPct val="90000"/>
                </a:lnSpc>
                <a:spcBef>
                  <a:spcPct val="20000"/>
                </a:spcBef>
                <a:spcAft>
                  <a:spcPct val="15000"/>
                </a:spcAft>
                <a:buSzPct val="125000"/>
                <a:buFontTx/>
                <a:buChar char="•"/>
              </a:pPr>
              <a:r>
                <a:rPr lang="en-US" sz="1800" dirty="0"/>
                <a:t>Terror, horror, helplessness</a:t>
              </a:r>
            </a:p>
          </p:txBody>
        </p:sp>
        <p:sp>
          <p:nvSpPr>
            <p:cNvPr id="11" name="Oval 4"/>
            <p:cNvSpPr>
              <a:spLocks noChangeArrowheads="1"/>
            </p:cNvSpPr>
            <p:nvPr/>
          </p:nvSpPr>
          <p:spPr bwMode="auto">
            <a:xfrm>
              <a:off x="783137" y="3401300"/>
              <a:ext cx="1554480" cy="914400"/>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lnSpc>
                  <a:spcPct val="80000"/>
                </a:lnSpc>
                <a:spcAft>
                  <a:spcPct val="15000"/>
                </a:spcAft>
                <a:buClr>
                  <a:srgbClr val="FF0000"/>
                </a:buClr>
                <a:buSzPct val="100000"/>
                <a:buFont typeface="Verdana" pitchFamily="34" charset="0"/>
                <a:buNone/>
                <a:defRPr/>
              </a:pPr>
              <a:r>
                <a:rPr lang="en-US" sz="2400" b="1" dirty="0">
                  <a:solidFill>
                    <a:schemeClr val="tx1"/>
                  </a:solidFill>
                  <a:effectLst>
                    <a:outerShdw blurRad="38100" dist="38100" dir="2700000" algn="tl">
                      <a:srgbClr val="000000"/>
                    </a:outerShdw>
                  </a:effectLst>
                  <a:latin typeface="Arial Narrow" pitchFamily="34" charset="0"/>
                  <a:cs typeface="Arial" charset="0"/>
                </a:rPr>
                <a:t>T</a:t>
              </a:r>
              <a:r>
                <a:rPr lang="en-US" sz="2400" b="1" dirty="0">
                  <a:solidFill>
                    <a:schemeClr val="bg1"/>
                  </a:solidFill>
                  <a:effectLst>
                    <a:outerShdw blurRad="38100" dist="38100" dir="2700000" algn="tl">
                      <a:srgbClr val="000000"/>
                    </a:outerShdw>
                  </a:effectLst>
                  <a:latin typeface="Arial Narrow" pitchFamily="34" charset="0"/>
                  <a:cs typeface="Arial" charset="0"/>
                </a:rPr>
                <a:t>rauma</a:t>
              </a:r>
            </a:p>
          </p:txBody>
        </p:sp>
      </p:grpSp>
      <p:grpSp>
        <p:nvGrpSpPr>
          <p:cNvPr id="6" name="Group 5">
            <a:extLst>
              <a:ext uri="{FF2B5EF4-FFF2-40B4-BE49-F238E27FC236}">
                <a16:creationId xmlns:a16="http://schemas.microsoft.com/office/drawing/2014/main" id="{81C3C048-A06B-244D-9CBA-7DC5710AA5D7}"/>
              </a:ext>
            </a:extLst>
          </p:cNvPr>
          <p:cNvGrpSpPr/>
          <p:nvPr/>
        </p:nvGrpSpPr>
        <p:grpSpPr>
          <a:xfrm>
            <a:off x="4803160" y="3591329"/>
            <a:ext cx="2185129" cy="2719121"/>
            <a:chOff x="2469075" y="3414794"/>
            <a:chExt cx="2185129" cy="2719121"/>
          </a:xfrm>
        </p:grpSpPr>
        <p:sp>
          <p:nvSpPr>
            <p:cNvPr id="35852" name="Text Box 9"/>
            <p:cNvSpPr txBox="1">
              <a:spLocks noChangeArrowheads="1"/>
            </p:cNvSpPr>
            <p:nvPr/>
          </p:nvSpPr>
          <p:spPr bwMode="auto">
            <a:xfrm>
              <a:off x="2469075" y="4391900"/>
              <a:ext cx="2185129" cy="17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spcBef>
                  <a:spcPts val="432"/>
                </a:spcBef>
                <a:spcAft>
                  <a:spcPts val="234"/>
                </a:spcAft>
                <a:buSzPct val="125000"/>
                <a:buFontTx/>
                <a:buChar char="•"/>
              </a:pPr>
              <a:r>
                <a:rPr lang="en-US" sz="1800" dirty="0"/>
                <a:t>A grief injury</a:t>
              </a:r>
            </a:p>
            <a:p>
              <a:pPr>
                <a:lnSpc>
                  <a:spcPct val="90000"/>
                </a:lnSpc>
                <a:spcBef>
                  <a:spcPts val="432"/>
                </a:spcBef>
                <a:spcAft>
                  <a:spcPts val="234"/>
                </a:spcAft>
                <a:buSzPct val="125000"/>
                <a:buFontTx/>
                <a:buChar char="•"/>
              </a:pPr>
              <a:r>
                <a:rPr lang="en-US" sz="1800" dirty="0"/>
                <a:t>Loss of cherished people or things</a:t>
              </a:r>
            </a:p>
            <a:p>
              <a:pPr>
                <a:lnSpc>
                  <a:spcPct val="90000"/>
                </a:lnSpc>
                <a:spcBef>
                  <a:spcPts val="432"/>
                </a:spcBef>
                <a:spcAft>
                  <a:spcPts val="234"/>
                </a:spcAft>
                <a:buSzPct val="125000"/>
                <a:buFontTx/>
                <a:buChar char="•"/>
              </a:pPr>
              <a:r>
                <a:rPr lang="en-US" sz="1800" dirty="0"/>
                <a:t>Guilt, sadness, longing</a:t>
              </a:r>
            </a:p>
          </p:txBody>
        </p:sp>
        <p:sp>
          <p:nvSpPr>
            <p:cNvPr id="15" name="Oval 12"/>
            <p:cNvSpPr>
              <a:spLocks noChangeArrowheads="1"/>
            </p:cNvSpPr>
            <p:nvPr/>
          </p:nvSpPr>
          <p:spPr bwMode="auto">
            <a:xfrm>
              <a:off x="2784399" y="3414794"/>
              <a:ext cx="1554480" cy="887412"/>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lnSpc>
                  <a:spcPct val="80000"/>
                </a:lnSpc>
                <a:spcAft>
                  <a:spcPct val="15000"/>
                </a:spcAft>
                <a:buClr>
                  <a:srgbClr val="FF0000"/>
                </a:buClr>
                <a:buSzPct val="100000"/>
                <a:buFont typeface="Verdana" pitchFamily="34" charset="0"/>
                <a:buNone/>
                <a:defRPr/>
              </a:pPr>
              <a:r>
                <a:rPr lang="en-US" sz="2400" b="1" dirty="0">
                  <a:solidFill>
                    <a:schemeClr val="tx1"/>
                  </a:solidFill>
                  <a:effectLst>
                    <a:outerShdw blurRad="38100" dist="38100" dir="2700000" algn="tl">
                      <a:srgbClr val="000000"/>
                    </a:outerShdw>
                  </a:effectLst>
                  <a:latin typeface="Arial Narrow" pitchFamily="34" charset="0"/>
                  <a:cs typeface="Arial" charset="0"/>
                </a:rPr>
                <a:t>L</a:t>
              </a:r>
              <a:r>
                <a:rPr lang="en-US" sz="2400" b="1" dirty="0">
                  <a:solidFill>
                    <a:schemeClr val="bg1"/>
                  </a:solidFill>
                  <a:effectLst>
                    <a:outerShdw blurRad="38100" dist="38100" dir="2700000" algn="tl">
                      <a:srgbClr val="000000"/>
                    </a:outerShdw>
                  </a:effectLst>
                  <a:latin typeface="Arial Narrow" pitchFamily="34" charset="0"/>
                  <a:cs typeface="Arial" charset="0"/>
                </a:rPr>
                <a:t>oss</a:t>
              </a:r>
            </a:p>
          </p:txBody>
        </p:sp>
      </p:grpSp>
      <p:grpSp>
        <p:nvGrpSpPr>
          <p:cNvPr id="14" name="Group 13">
            <a:extLst>
              <a:ext uri="{FF2B5EF4-FFF2-40B4-BE49-F238E27FC236}">
                <a16:creationId xmlns:a16="http://schemas.microsoft.com/office/drawing/2014/main" id="{8643F813-3882-1E44-ADF5-543042252086}"/>
              </a:ext>
            </a:extLst>
          </p:cNvPr>
          <p:cNvGrpSpPr/>
          <p:nvPr/>
        </p:nvGrpSpPr>
        <p:grpSpPr>
          <a:xfrm>
            <a:off x="490771" y="3591329"/>
            <a:ext cx="2103438" cy="2766276"/>
            <a:chOff x="6575944" y="3407650"/>
            <a:chExt cx="2103438" cy="2766276"/>
          </a:xfrm>
        </p:grpSpPr>
        <p:sp>
          <p:nvSpPr>
            <p:cNvPr id="35856" name="Text Box 13"/>
            <p:cNvSpPr txBox="1">
              <a:spLocks noChangeArrowheads="1"/>
            </p:cNvSpPr>
            <p:nvPr/>
          </p:nvSpPr>
          <p:spPr bwMode="auto">
            <a:xfrm>
              <a:off x="6575944" y="4391900"/>
              <a:ext cx="2103438" cy="178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342900" indent="-342900">
                <a:lnSpc>
                  <a:spcPct val="90000"/>
                </a:lnSpc>
                <a:spcBef>
                  <a:spcPct val="20000"/>
                </a:spcBef>
                <a:spcAft>
                  <a:spcPct val="15000"/>
                </a:spcAft>
                <a:buSzPct val="125000"/>
                <a:buFont typeface="Arial" panose="020B0604020202020204" pitchFamily="34" charset="0"/>
                <a:buChar char="•"/>
              </a:pPr>
              <a:r>
                <a:rPr lang="en-US" sz="1800" dirty="0"/>
                <a:t>A fatigue injury</a:t>
              </a:r>
            </a:p>
            <a:p>
              <a:pPr marL="342900" indent="-342900">
                <a:lnSpc>
                  <a:spcPct val="90000"/>
                </a:lnSpc>
                <a:spcBef>
                  <a:spcPct val="20000"/>
                </a:spcBef>
                <a:spcAft>
                  <a:spcPct val="15000"/>
                </a:spcAft>
                <a:buSzPct val="125000"/>
                <a:buFont typeface="Arial" panose="020B0604020202020204" pitchFamily="34" charset="0"/>
                <a:buChar char="•"/>
              </a:pPr>
              <a:r>
                <a:rPr lang="en-US" sz="1800" dirty="0"/>
                <a:t>Accumulation of all stress over time</a:t>
              </a:r>
            </a:p>
            <a:p>
              <a:pPr marL="342900" indent="-342900">
                <a:lnSpc>
                  <a:spcPct val="90000"/>
                </a:lnSpc>
                <a:spcBef>
                  <a:spcPct val="20000"/>
                </a:spcBef>
                <a:spcAft>
                  <a:spcPct val="15000"/>
                </a:spcAft>
                <a:buSzPct val="125000"/>
                <a:buFont typeface="Arial" panose="020B0604020202020204" pitchFamily="34" charset="0"/>
                <a:buChar char="•"/>
              </a:pPr>
              <a:r>
                <a:rPr lang="en-US" sz="1800" dirty="0"/>
                <a:t>Depression, anxiety</a:t>
              </a:r>
            </a:p>
          </p:txBody>
        </p:sp>
        <p:sp>
          <p:nvSpPr>
            <p:cNvPr id="19" name="Oval 8"/>
            <p:cNvSpPr>
              <a:spLocks noChangeArrowheads="1"/>
            </p:cNvSpPr>
            <p:nvPr/>
          </p:nvSpPr>
          <p:spPr bwMode="auto">
            <a:xfrm>
              <a:off x="6850423" y="3407650"/>
              <a:ext cx="1554480" cy="901700"/>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b"/>
            <a:lstStyle/>
            <a:p>
              <a:pPr algn="ctr">
                <a:lnSpc>
                  <a:spcPct val="80000"/>
                </a:lnSpc>
                <a:spcAft>
                  <a:spcPct val="15000"/>
                </a:spcAft>
                <a:buClr>
                  <a:srgbClr val="FF0000"/>
                </a:buClr>
                <a:buSzPct val="100000"/>
                <a:buFont typeface="Verdana" pitchFamily="34" charset="0"/>
                <a:buNone/>
                <a:defRPr/>
              </a:pPr>
              <a:r>
                <a:rPr lang="en-US" sz="2400" b="1" dirty="0">
                  <a:solidFill>
                    <a:schemeClr val="tx1"/>
                  </a:solidFill>
                  <a:effectLst>
                    <a:outerShdw blurRad="38100" dist="38100" dir="2700000" algn="tl">
                      <a:srgbClr val="000000"/>
                    </a:outerShdw>
                  </a:effectLst>
                  <a:latin typeface="Arial Narrow" pitchFamily="34" charset="0"/>
                  <a:cs typeface="Arial" charset="0"/>
                </a:rPr>
                <a:t>W</a:t>
              </a:r>
              <a:r>
                <a:rPr lang="en-US" sz="2400" b="1" dirty="0">
                  <a:solidFill>
                    <a:schemeClr val="bg1"/>
                  </a:solidFill>
                  <a:effectLst>
                    <a:outerShdw blurRad="38100" dist="38100" dir="2700000" algn="tl">
                      <a:srgbClr val="000000"/>
                    </a:outerShdw>
                  </a:effectLst>
                  <a:latin typeface="Arial Narrow" pitchFamily="34" charset="0"/>
                  <a:cs typeface="Arial" charset="0"/>
                </a:rPr>
                <a:t>ear &amp; Tear</a:t>
              </a:r>
            </a:p>
          </p:txBody>
        </p:sp>
      </p:grpSp>
      <p:grpSp>
        <p:nvGrpSpPr>
          <p:cNvPr id="12" name="Group 11">
            <a:extLst>
              <a:ext uri="{FF2B5EF4-FFF2-40B4-BE49-F238E27FC236}">
                <a16:creationId xmlns:a16="http://schemas.microsoft.com/office/drawing/2014/main" id="{F37528D9-C29F-E744-8497-C2D5685A84A8}"/>
              </a:ext>
            </a:extLst>
          </p:cNvPr>
          <p:cNvGrpSpPr/>
          <p:nvPr/>
        </p:nvGrpSpPr>
        <p:grpSpPr>
          <a:xfrm>
            <a:off x="2648163" y="3591329"/>
            <a:ext cx="2219293" cy="2943957"/>
            <a:chOff x="4528746" y="3408444"/>
            <a:chExt cx="2219293" cy="2943957"/>
          </a:xfrm>
        </p:grpSpPr>
        <p:sp>
          <p:nvSpPr>
            <p:cNvPr id="13" name="Oval 8"/>
            <p:cNvSpPr>
              <a:spLocks noChangeArrowheads="1"/>
            </p:cNvSpPr>
            <p:nvPr/>
          </p:nvSpPr>
          <p:spPr bwMode="auto">
            <a:xfrm>
              <a:off x="4861152" y="3408444"/>
              <a:ext cx="1554480" cy="900113"/>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a:lnSpc>
                  <a:spcPct val="85000"/>
                </a:lnSpc>
                <a:spcAft>
                  <a:spcPts val="0"/>
                </a:spcAft>
                <a:buClr>
                  <a:srgbClr val="FF0000"/>
                </a:buClr>
                <a:buSzPct val="100000"/>
                <a:buFont typeface="Verdana" pitchFamily="34" charset="0"/>
                <a:buNone/>
                <a:defRPr/>
              </a:pPr>
              <a:r>
                <a:rPr lang="en-US" sz="2400" b="1" dirty="0">
                  <a:solidFill>
                    <a:schemeClr val="tx1"/>
                  </a:solidFill>
                  <a:effectLst>
                    <a:outerShdw blurRad="38100" dist="38100" dir="2700000" algn="tl">
                      <a:srgbClr val="000000"/>
                    </a:outerShdw>
                  </a:effectLst>
                  <a:latin typeface="Arial Narrow" pitchFamily="34" charset="0"/>
                  <a:cs typeface="Arial" charset="0"/>
                </a:rPr>
                <a:t>I</a:t>
              </a:r>
              <a:r>
                <a:rPr lang="en-US" sz="2400" b="1" dirty="0">
                  <a:solidFill>
                    <a:schemeClr val="bg1"/>
                  </a:solidFill>
                  <a:effectLst>
                    <a:outerShdw blurRad="38100" dist="38100" dir="2700000" algn="tl">
                      <a:srgbClr val="000000"/>
                    </a:outerShdw>
                  </a:effectLst>
                  <a:latin typeface="Arial Narrow" pitchFamily="34" charset="0"/>
                  <a:cs typeface="Arial" charset="0"/>
                </a:rPr>
                <a:t>nner</a:t>
              </a:r>
            </a:p>
            <a:p>
              <a:pPr marL="342900" indent="-342900" algn="ctr">
                <a:lnSpc>
                  <a:spcPct val="85000"/>
                </a:lnSpc>
                <a:spcAft>
                  <a:spcPts val="0"/>
                </a:spcAft>
                <a:buClr>
                  <a:srgbClr val="FF0000"/>
                </a:buClr>
                <a:buSzPct val="100000"/>
                <a:buFont typeface="Verdana" pitchFamily="34" charset="0"/>
                <a:buNone/>
                <a:defRPr/>
              </a:pPr>
              <a:r>
                <a:rPr lang="en-US" sz="2400" b="1" dirty="0">
                  <a:solidFill>
                    <a:schemeClr val="bg1"/>
                  </a:solidFill>
                  <a:effectLst>
                    <a:outerShdw blurRad="38100" dist="38100" dir="2700000" algn="tl">
                      <a:srgbClr val="000000"/>
                    </a:outerShdw>
                  </a:effectLst>
                  <a:latin typeface="Arial Narrow" pitchFamily="34" charset="0"/>
                  <a:cs typeface="Arial" charset="0"/>
                </a:rPr>
                <a:t>Conflict</a:t>
              </a:r>
            </a:p>
          </p:txBody>
        </p:sp>
        <p:sp>
          <p:nvSpPr>
            <p:cNvPr id="35860" name="Text Box 9"/>
            <p:cNvSpPr txBox="1">
              <a:spLocks noChangeArrowheads="1"/>
            </p:cNvSpPr>
            <p:nvPr/>
          </p:nvSpPr>
          <p:spPr bwMode="auto">
            <a:xfrm>
              <a:off x="4528746" y="4362626"/>
              <a:ext cx="2219293" cy="19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342900" indent="-342900">
                <a:lnSpc>
                  <a:spcPct val="90000"/>
                </a:lnSpc>
                <a:buSzPct val="125000"/>
                <a:buFont typeface="Arial" panose="020B0604020202020204" pitchFamily="34" charset="0"/>
                <a:buChar char="•"/>
              </a:pPr>
              <a:r>
                <a:rPr lang="en-US" sz="1800" dirty="0"/>
                <a:t>Ethical or moral betrayal</a:t>
              </a:r>
            </a:p>
            <a:p>
              <a:pPr marL="342900" indent="-342900">
                <a:lnSpc>
                  <a:spcPct val="90000"/>
                </a:lnSpc>
                <a:spcBef>
                  <a:spcPct val="20000"/>
                </a:spcBef>
                <a:spcAft>
                  <a:spcPct val="15000"/>
                </a:spcAft>
                <a:buSzPct val="125000"/>
                <a:buFont typeface="Arial" panose="020B0604020202020204" pitchFamily="34" charset="0"/>
                <a:buChar char="•"/>
              </a:pPr>
              <a:r>
                <a:rPr lang="en-US" sz="1800" dirty="0"/>
                <a:t>Violation of deeply held beliefs</a:t>
              </a:r>
            </a:p>
            <a:p>
              <a:pPr marL="342900" indent="-342900">
                <a:lnSpc>
                  <a:spcPct val="90000"/>
                </a:lnSpc>
                <a:spcBef>
                  <a:spcPct val="20000"/>
                </a:spcBef>
                <a:spcAft>
                  <a:spcPct val="15000"/>
                </a:spcAft>
                <a:buSzPct val="125000"/>
                <a:buFont typeface="Arial" panose="020B0604020202020204" pitchFamily="34" charset="0"/>
                <a:buChar char="•"/>
              </a:pPr>
              <a:r>
                <a:rPr lang="en-US" sz="1800" dirty="0"/>
                <a:t>Anger, shame, revenge, guilt </a:t>
              </a:r>
            </a:p>
          </p:txBody>
        </p:sp>
      </p:grpSp>
      <p:sp>
        <p:nvSpPr>
          <p:cNvPr id="35861" name="Rectangle 2"/>
          <p:cNvSpPr>
            <a:spLocks noGrp="1" noChangeArrowheads="1"/>
          </p:cNvSpPr>
          <p:nvPr>
            <p:ph type="title"/>
          </p:nvPr>
        </p:nvSpPr>
        <p:spPr>
          <a:xfrm>
            <a:off x="721054" y="1035484"/>
            <a:ext cx="7848600" cy="815975"/>
          </a:xfrm>
        </p:spPr>
        <p:txBody>
          <a:bodyPr>
            <a:normAutofit/>
          </a:bodyPr>
          <a:lstStyle/>
          <a:p>
            <a:pPr algn="ctr" eaLnBrk="1" hangingPunct="1">
              <a:lnSpc>
                <a:spcPct val="85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dirty="0">
                <a:latin typeface="Helvetica" pitchFamily="2" charset="0"/>
                <a:ea typeface="ＭＳ Ｐゴシック" charset="0"/>
                <a:cs typeface="Times New Roman" panose="02020603050405020304" pitchFamily="18" charset="0"/>
              </a:rPr>
              <a:t>Four Sources of Stress Injury</a:t>
            </a:r>
          </a:p>
        </p:txBody>
      </p:sp>
      <p:grpSp>
        <p:nvGrpSpPr>
          <p:cNvPr id="2" name="Group 1"/>
          <p:cNvGrpSpPr/>
          <p:nvPr/>
        </p:nvGrpSpPr>
        <p:grpSpPr>
          <a:xfrm>
            <a:off x="2000997" y="2336156"/>
            <a:ext cx="5382742" cy="457200"/>
            <a:chOff x="1764295" y="1393164"/>
            <a:chExt cx="5719305" cy="862642"/>
          </a:xfrm>
        </p:grpSpPr>
        <p:sp>
          <p:nvSpPr>
            <p:cNvPr id="23" name="Rectangle 22"/>
            <p:cNvSpPr/>
            <p:nvPr/>
          </p:nvSpPr>
          <p:spPr bwMode="auto">
            <a:xfrm>
              <a:off x="4619622" y="1393164"/>
              <a:ext cx="1431986" cy="862642"/>
            </a:xfrm>
            <a:prstGeom prst="rect">
              <a:avLst/>
            </a:prstGeom>
            <a:solidFill>
              <a:srgbClr val="FF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eaLnBrk="1" hangingPunct="1">
                <a:lnSpc>
                  <a:spcPct val="90000"/>
                </a:lnSpc>
                <a:spcAft>
                  <a:spcPts val="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bg1"/>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Injured</a:t>
              </a:r>
            </a:p>
          </p:txBody>
        </p:sp>
        <p:sp>
          <p:nvSpPr>
            <p:cNvPr id="24" name="Rectangle 23"/>
            <p:cNvSpPr/>
            <p:nvPr/>
          </p:nvSpPr>
          <p:spPr bwMode="auto">
            <a:xfrm>
              <a:off x="3196263" y="1393164"/>
              <a:ext cx="1431986" cy="862642"/>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eaLnBrk="1" hangingPunct="1">
                <a:lnSpc>
                  <a:spcPct val="90000"/>
                </a:lnSpc>
                <a:spcAft>
                  <a:spcPts val="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bg1"/>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Reacting</a:t>
              </a:r>
            </a:p>
          </p:txBody>
        </p:sp>
        <p:sp>
          <p:nvSpPr>
            <p:cNvPr id="25" name="Rectangle 24"/>
            <p:cNvSpPr/>
            <p:nvPr/>
          </p:nvSpPr>
          <p:spPr bwMode="auto">
            <a:xfrm>
              <a:off x="1764295" y="1393164"/>
              <a:ext cx="1431983" cy="862642"/>
            </a:xfrm>
            <a:prstGeom prst="rect">
              <a:avLst/>
            </a:pr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eaLnBrk="1" hangingPunct="1">
                <a:lnSpc>
                  <a:spcPct val="90000"/>
                </a:lnSpc>
                <a:spcAft>
                  <a:spcPts val="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bg1"/>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Ready</a:t>
              </a:r>
            </a:p>
          </p:txBody>
        </p:sp>
        <p:sp>
          <p:nvSpPr>
            <p:cNvPr id="26" name="Rectangle 25"/>
            <p:cNvSpPr/>
            <p:nvPr/>
          </p:nvSpPr>
          <p:spPr bwMode="auto">
            <a:xfrm>
              <a:off x="6051614" y="1393164"/>
              <a:ext cx="1431986" cy="862642"/>
            </a:xfrm>
            <a:prstGeom prst="rect">
              <a:avLst/>
            </a:prstGeom>
            <a:solidFill>
              <a:srgbClr val="FF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eaLnBrk="1" hangingPunct="1">
                <a:lnSpc>
                  <a:spcPct val="90000"/>
                </a:lnSpc>
                <a:spcAft>
                  <a:spcPts val="0"/>
                </a:spcAft>
                <a:buClr>
                  <a:schemeClr val="bg1"/>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bg1"/>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I</a:t>
              </a:r>
              <a:r>
                <a:rPr lang="en-US" sz="2000" b="1" dirty="0">
                  <a:solidFill>
                    <a:schemeClr val="bg1"/>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ll</a:t>
              </a:r>
              <a:endParaRPr lang="en-US" sz="2400" b="1" dirty="0">
                <a:solidFill>
                  <a:schemeClr val="bg1"/>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endParaRPr>
            </a:p>
          </p:txBody>
        </p:sp>
      </p:grpSp>
      <p:sp>
        <p:nvSpPr>
          <p:cNvPr id="29" name="Title 1">
            <a:extLst>
              <a:ext uri="{FF2B5EF4-FFF2-40B4-BE49-F238E27FC236}">
                <a16:creationId xmlns:a16="http://schemas.microsoft.com/office/drawing/2014/main" id="{8B3ECD85-CA61-A940-AD40-798BC44D83F5}"/>
              </a:ext>
            </a:extLst>
          </p:cNvPr>
          <p:cNvSpPr txBox="1">
            <a:spLocks/>
          </p:cNvSpPr>
          <p:nvPr/>
        </p:nvSpPr>
        <p:spPr>
          <a:xfrm>
            <a:off x="391887" y="258251"/>
            <a:ext cx="8540336" cy="112804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Helvetica" pitchFamily="2" charset="0"/>
              </a:rPr>
              <a:t>THE STRESS SCALE</a:t>
            </a:r>
          </a:p>
        </p:txBody>
      </p:sp>
      <p:sp>
        <p:nvSpPr>
          <p:cNvPr id="27" name="Rectangle 2">
            <a:extLst>
              <a:ext uri="{FF2B5EF4-FFF2-40B4-BE49-F238E27FC236}">
                <a16:creationId xmlns:a16="http://schemas.microsoft.com/office/drawing/2014/main" id="{A302E532-745C-0345-9F68-DA8288BD4ADC}"/>
              </a:ext>
            </a:extLst>
          </p:cNvPr>
          <p:cNvSpPr txBox="1">
            <a:spLocks noChangeArrowheads="1"/>
          </p:cNvSpPr>
          <p:nvPr/>
        </p:nvSpPr>
        <p:spPr>
          <a:xfrm>
            <a:off x="721054" y="1582300"/>
            <a:ext cx="7848600" cy="8159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i="1" dirty="0">
                <a:latin typeface="Helvetica" pitchFamily="2" charset="0"/>
                <a:ea typeface="ＭＳ Ｐゴシック" charset="0"/>
                <a:cs typeface="Times New Roman" panose="02020603050405020304" pitchFamily="18" charset="0"/>
              </a:rPr>
              <a:t>“WILT”</a:t>
            </a:r>
          </a:p>
        </p:txBody>
      </p:sp>
    </p:spTree>
    <p:extLst>
      <p:ext uri="{BB962C8B-B14F-4D97-AF65-F5344CB8AC3E}">
        <p14:creationId xmlns:p14="http://schemas.microsoft.com/office/powerpoint/2010/main" val="2727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963" y="1589784"/>
            <a:ext cx="9152964" cy="4622988"/>
            <a:chOff x="0" y="1541356"/>
            <a:chExt cx="9144000" cy="4865183"/>
          </a:xfrm>
        </p:grpSpPr>
        <p:pic>
          <p:nvPicPr>
            <p:cNvPr id="11" name="Picture 14" descr="Operational_Stress_Continuum_Color_Bars.jpg"/>
            <p:cNvPicPr>
              <a:picLocks noChangeAspect="1"/>
            </p:cNvPicPr>
            <p:nvPr/>
          </p:nvPicPr>
          <p:blipFill>
            <a:blip r:embed="rId2" cstate="print"/>
            <a:srcRect/>
            <a:stretch>
              <a:fillRect/>
            </a:stretch>
          </p:blipFill>
          <p:spPr bwMode="auto">
            <a:xfrm>
              <a:off x="0" y="1541356"/>
              <a:ext cx="9144000" cy="4865183"/>
            </a:xfrm>
            <a:prstGeom prst="rect">
              <a:avLst/>
            </a:prstGeom>
            <a:noFill/>
            <a:ln w="9525">
              <a:noFill/>
              <a:miter lim="800000"/>
              <a:headEnd/>
              <a:tailEnd/>
            </a:ln>
          </p:spPr>
        </p:pic>
        <p:sp>
          <p:nvSpPr>
            <p:cNvPr id="12" name="TextBox 11"/>
            <p:cNvSpPr txBox="1"/>
            <p:nvPr/>
          </p:nvSpPr>
          <p:spPr>
            <a:xfrm>
              <a:off x="2558127" y="1748262"/>
              <a:ext cx="17526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Reacting</a:t>
              </a:r>
            </a:p>
          </p:txBody>
        </p:sp>
        <p:sp>
          <p:nvSpPr>
            <p:cNvPr id="13" name="TextBox 12"/>
            <p:cNvSpPr txBox="1"/>
            <p:nvPr/>
          </p:nvSpPr>
          <p:spPr>
            <a:xfrm>
              <a:off x="219654" y="1748262"/>
              <a:ext cx="1724025" cy="485851"/>
            </a:xfrm>
            <a:prstGeom prst="rect">
              <a:avLst/>
            </a:prstGeom>
            <a:noFill/>
          </p:spPr>
          <p:txBody>
            <a:bodyPr wrap="square">
              <a:spAutoFit/>
            </a:bodyPr>
            <a:lstStyle/>
            <a:p>
              <a:pPr algn="ctr" fontAlgn="base">
                <a:spcBef>
                  <a:spcPct val="0"/>
                </a:spcBef>
                <a:spcAft>
                  <a:spcPct val="0"/>
                </a:spcAft>
                <a:defRPr/>
              </a:pPr>
              <a:r>
                <a:rPr lang="en-US" sz="2400" b="1" dirty="0">
                  <a:solidFill>
                    <a:prstClr val="black"/>
                  </a:solidFill>
                  <a:latin typeface="Times New Roman"/>
                </a:rPr>
                <a:t>Ready</a:t>
              </a:r>
            </a:p>
          </p:txBody>
        </p:sp>
        <p:sp>
          <p:nvSpPr>
            <p:cNvPr id="14" name="TextBox 13"/>
            <p:cNvSpPr txBox="1"/>
            <p:nvPr/>
          </p:nvSpPr>
          <p:spPr>
            <a:xfrm>
              <a:off x="4813880"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Injured</a:t>
              </a:r>
            </a:p>
          </p:txBody>
        </p:sp>
        <p:sp>
          <p:nvSpPr>
            <p:cNvPr id="15" name="TextBox 14"/>
            <p:cNvSpPr txBox="1"/>
            <p:nvPr/>
          </p:nvSpPr>
          <p:spPr>
            <a:xfrm>
              <a:off x="7103628"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Ill</a:t>
              </a:r>
            </a:p>
          </p:txBody>
        </p:sp>
        <p:sp>
          <p:nvSpPr>
            <p:cNvPr id="16" name="TextBox 17"/>
            <p:cNvSpPr txBox="1">
              <a:spLocks noChangeArrowheads="1"/>
            </p:cNvSpPr>
            <p:nvPr/>
          </p:nvSpPr>
          <p:spPr bwMode="auto">
            <a:xfrm>
              <a:off x="14865" y="2538325"/>
              <a:ext cx="2133600" cy="2502268"/>
            </a:xfrm>
            <a:prstGeom prst="rect">
              <a:avLst/>
            </a:prstGeom>
            <a:noFill/>
            <a:ln w="9525">
              <a:noFill/>
              <a:miter lim="800000"/>
              <a:headEnd/>
              <a:tailEnd/>
            </a:ln>
          </p:spPr>
          <p:txBody>
            <a:bodyPr>
              <a:spAutoFit/>
            </a:bodyPr>
            <a:lstStyle/>
            <a:p>
              <a:pPr algn="ctr" fontAlgn="base">
                <a:spcBef>
                  <a:spcPct val="0"/>
                </a:spcBef>
                <a:spcAft>
                  <a:spcPct val="0"/>
                </a:spcAft>
              </a:pPr>
              <a:r>
                <a:rPr lang="en-US" sz="1100" b="1" dirty="0">
                  <a:solidFill>
                    <a:prstClr val="black"/>
                  </a:solidFill>
                </a:rPr>
                <a:t>Adaptive coping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Wellness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Well trained and prepared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Fit and focused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In 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Optimally effective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Behaving ethically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7" name="TextBox 17"/>
            <p:cNvSpPr txBox="1">
              <a:spLocks noChangeArrowheads="1"/>
            </p:cNvSpPr>
            <p:nvPr/>
          </p:nvSpPr>
          <p:spPr bwMode="auto">
            <a:xfrm>
              <a:off x="2397789" y="2553771"/>
              <a:ext cx="2073276" cy="310148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Mild and transient distress or loss of 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Temporary &amp; reversible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Low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Irritable, angry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Anxious or depressed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Physically too pumped up or tired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Reduced self-control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focus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sleep</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8" name="TextBox 17"/>
            <p:cNvSpPr txBox="1">
              <a:spLocks noChangeArrowheads="1"/>
            </p:cNvSpPr>
            <p:nvPr/>
          </p:nvSpPr>
          <p:spPr bwMode="auto">
            <a:xfrm>
              <a:off x="6964363" y="2383349"/>
              <a:ext cx="2179637" cy="34983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Persistent and disabling distress or loss of function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Unhealed stress injuries</a:t>
              </a:r>
            </a:p>
            <a:p>
              <a:pPr algn="ctr" fontAlgn="base">
                <a:spcBef>
                  <a:spcPct val="0"/>
                </a:spcBef>
                <a:spcAft>
                  <a:spcPct val="0"/>
                </a:spcAft>
              </a:pPr>
              <a:endParaRPr lang="en-US" sz="1100" b="1" dirty="0">
                <a:solidFill>
                  <a:prstClr val="black"/>
                </a:solidFill>
              </a:endParaRPr>
            </a:p>
            <a:p>
              <a:pPr algn="ctr"/>
              <a:r>
                <a:rPr lang="en-US" sz="1100" b="1" dirty="0">
                  <a:solidFill>
                    <a:prstClr val="black"/>
                  </a:solidFill>
                </a:rPr>
                <a:t>Mental disorder</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Types</a:t>
              </a:r>
            </a:p>
            <a:p>
              <a:pPr algn="ctr" fontAlgn="base">
                <a:spcBef>
                  <a:spcPct val="0"/>
                </a:spcBef>
                <a:spcAft>
                  <a:spcPct val="0"/>
                </a:spcAft>
              </a:pPr>
              <a:r>
                <a:rPr lang="en-US" sz="1100" b="1" dirty="0">
                  <a:solidFill>
                    <a:prstClr val="black"/>
                  </a:solidFill>
                </a:rPr>
                <a:t>PTSD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Major Depression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Anxiety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Substance abuse</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Symptoms and disability persist over many weeks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Symptoms and disability get worse over time</a:t>
              </a:r>
            </a:p>
          </p:txBody>
        </p:sp>
        <p:sp>
          <p:nvSpPr>
            <p:cNvPr id="19" name="TextBox 17"/>
            <p:cNvSpPr txBox="1">
              <a:spLocks noChangeArrowheads="1"/>
            </p:cNvSpPr>
            <p:nvPr/>
          </p:nvSpPr>
          <p:spPr bwMode="auto">
            <a:xfrm>
              <a:off x="4648201" y="2472973"/>
              <a:ext cx="2162175" cy="328772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More severe and persistent distress or loss</a:t>
              </a:r>
            </a:p>
            <a:p>
              <a:pPr algn="ctr" fontAlgn="base">
                <a:spcBef>
                  <a:spcPct val="0"/>
                </a:spcBef>
                <a:spcAft>
                  <a:spcPct val="0"/>
                </a:spcAft>
              </a:pPr>
              <a:r>
                <a:rPr lang="en-US" sz="1100" b="1" dirty="0">
                  <a:solidFill>
                    <a:prstClr val="black"/>
                  </a:solidFill>
                </a:rPr>
                <a:t>Higher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b="1" i="1" dirty="0">
                  <a:solidFill>
                    <a:prstClr val="black"/>
                  </a:solidFill>
                </a:rPr>
                <a:t>Causes</a:t>
              </a:r>
            </a:p>
            <a:p>
              <a:pPr algn="ctr" fontAlgn="base">
                <a:spcBef>
                  <a:spcPct val="0"/>
                </a:spcBef>
                <a:spcAft>
                  <a:spcPct val="0"/>
                </a:spcAft>
              </a:pPr>
              <a:r>
                <a:rPr lang="en-US" sz="1100" b="1" dirty="0">
                  <a:solidFill>
                    <a:prstClr val="black"/>
                  </a:solidFill>
                </a:rPr>
                <a:t>Wear and Tear, Inner Conflict, Loss, Trauma</a:t>
              </a:r>
              <a:endParaRPr lang="en-US" sz="1000" b="1" dirty="0">
                <a:solidFill>
                  <a:prstClr val="black"/>
                </a:solidFill>
              </a:endParaRP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Panic or rage</a:t>
              </a:r>
            </a:p>
            <a:p>
              <a:pPr algn="ctr" fontAlgn="base">
                <a:spcBef>
                  <a:spcPct val="0"/>
                </a:spcBef>
                <a:spcAft>
                  <a:spcPct val="0"/>
                </a:spcAft>
              </a:pPr>
              <a:r>
                <a:rPr lang="en-US" sz="1100" b="1" dirty="0">
                  <a:solidFill>
                    <a:prstClr val="black"/>
                  </a:solidFill>
                </a:rPr>
                <a:t>Loss of control of body/ mind </a:t>
              </a:r>
              <a:br>
                <a:rPr lang="en-US" sz="1100" b="1" dirty="0">
                  <a:solidFill>
                    <a:prstClr val="black"/>
                  </a:solidFill>
                </a:rPr>
              </a:br>
              <a:r>
                <a:rPr lang="en-US" sz="1100" b="1" dirty="0">
                  <a:solidFill>
                    <a:prstClr val="black"/>
                  </a:solidFill>
                </a:rPr>
                <a:t>Can’t sleep</a:t>
              </a:r>
            </a:p>
            <a:p>
              <a:pPr algn="ctr" fontAlgn="base">
                <a:spcBef>
                  <a:spcPct val="0"/>
                </a:spcBef>
                <a:spcAft>
                  <a:spcPct val="0"/>
                </a:spcAft>
              </a:pPr>
              <a:r>
                <a:rPr lang="en-US" sz="1100" b="1" dirty="0">
                  <a:solidFill>
                    <a:prstClr val="black"/>
                  </a:solidFill>
                </a:rPr>
                <a:t>Recurrent nightmares/ bad memories</a:t>
              </a:r>
            </a:p>
            <a:p>
              <a:pPr algn="ctr" fontAlgn="base">
                <a:spcBef>
                  <a:spcPct val="0"/>
                </a:spcBef>
                <a:spcAft>
                  <a:spcPct val="0"/>
                </a:spcAft>
              </a:pPr>
              <a:r>
                <a:rPr lang="en-US" sz="1100" b="1" dirty="0">
                  <a:solidFill>
                    <a:prstClr val="black"/>
                  </a:solidFill>
                </a:rPr>
                <a:t>Persistent shame, guilt </a:t>
              </a:r>
              <a:br>
                <a:rPr lang="en-US" sz="1100" b="1" dirty="0">
                  <a:solidFill>
                    <a:prstClr val="black"/>
                  </a:solidFill>
                </a:rPr>
              </a:br>
              <a:r>
                <a:rPr lang="en-US" sz="1100" b="1" dirty="0">
                  <a:solidFill>
                    <a:prstClr val="black"/>
                  </a:solidFill>
                </a:rPr>
                <a:t>or blame</a:t>
              </a:r>
            </a:p>
            <a:p>
              <a:pPr algn="ctr" fontAlgn="base">
                <a:spcBef>
                  <a:spcPct val="0"/>
                </a:spcBef>
                <a:spcAft>
                  <a:spcPct val="0"/>
                </a:spcAft>
              </a:pPr>
              <a:r>
                <a:rPr lang="en-US" sz="1100" b="1" dirty="0">
                  <a:solidFill>
                    <a:prstClr val="black"/>
                  </a:solidFill>
                </a:rPr>
                <a:t>Loss of moral values </a:t>
              </a:r>
              <a:br>
                <a:rPr lang="en-US" sz="1100" b="1" dirty="0">
                  <a:solidFill>
                    <a:prstClr val="black"/>
                  </a:solidFill>
                </a:rPr>
              </a:br>
              <a:r>
                <a:rPr lang="en-US" sz="1100" b="1" dirty="0">
                  <a:solidFill>
                    <a:prstClr val="black"/>
                  </a:solidFill>
                </a:rPr>
                <a:t>and beliefs</a:t>
              </a:r>
            </a:p>
          </p:txBody>
        </p:sp>
      </p:grpSp>
      <p:sp>
        <p:nvSpPr>
          <p:cNvPr id="25" name="Title 1">
            <a:extLst>
              <a:ext uri="{FF2B5EF4-FFF2-40B4-BE49-F238E27FC236}">
                <a16:creationId xmlns:a16="http://schemas.microsoft.com/office/drawing/2014/main" id="{0C7C823B-B50C-E243-8541-A5DB2F69F417}"/>
              </a:ext>
            </a:extLst>
          </p:cNvPr>
          <p:cNvSpPr>
            <a:spLocks noGrp="1"/>
          </p:cNvSpPr>
          <p:nvPr>
            <p:ph type="title"/>
          </p:nvPr>
        </p:nvSpPr>
        <p:spPr>
          <a:xfrm>
            <a:off x="391887" y="258251"/>
            <a:ext cx="8540336" cy="1128044"/>
          </a:xfrm>
        </p:spPr>
        <p:txBody>
          <a:bodyPr>
            <a:normAutofit/>
          </a:bodyPr>
          <a:lstStyle/>
          <a:p>
            <a:pPr algn="ctr"/>
            <a:r>
              <a:rPr lang="en-US" b="1" dirty="0">
                <a:latin typeface="Helvetica" pitchFamily="2" charset="0"/>
              </a:rPr>
              <a:t>THE STRESS SCALE</a:t>
            </a:r>
          </a:p>
        </p:txBody>
      </p:sp>
      <p:sp>
        <p:nvSpPr>
          <p:cNvPr id="2" name="TextBox 1">
            <a:extLst>
              <a:ext uri="{FF2B5EF4-FFF2-40B4-BE49-F238E27FC236}">
                <a16:creationId xmlns:a16="http://schemas.microsoft.com/office/drawing/2014/main" id="{806F3BBD-D4A0-EC42-87AD-06CF4409408B}"/>
              </a:ext>
            </a:extLst>
          </p:cNvPr>
          <p:cNvSpPr txBox="1"/>
          <p:nvPr/>
        </p:nvSpPr>
        <p:spPr>
          <a:xfrm>
            <a:off x="53417" y="5891537"/>
            <a:ext cx="2135692" cy="646331"/>
          </a:xfrm>
          <a:prstGeom prst="rect">
            <a:avLst/>
          </a:prstGeom>
          <a:noFill/>
        </p:spPr>
        <p:txBody>
          <a:bodyPr wrap="square" rtlCol="0">
            <a:spAutoFit/>
          </a:bodyPr>
          <a:lstStyle/>
          <a:p>
            <a:pPr algn="ctr"/>
            <a:r>
              <a:rPr lang="en-US" sz="1800" b="1" dirty="0">
                <a:latin typeface="Helvetica" pitchFamily="2" charset="0"/>
              </a:rPr>
              <a:t>Train hard</a:t>
            </a:r>
          </a:p>
          <a:p>
            <a:pPr algn="ctr"/>
            <a:r>
              <a:rPr lang="en-US" sz="1800" b="1" dirty="0">
                <a:latin typeface="Helvetica" pitchFamily="2" charset="0"/>
              </a:rPr>
              <a:t>Build the team</a:t>
            </a:r>
          </a:p>
        </p:txBody>
      </p:sp>
      <p:sp>
        <p:nvSpPr>
          <p:cNvPr id="3" name="Donut 2">
            <a:extLst>
              <a:ext uri="{FF2B5EF4-FFF2-40B4-BE49-F238E27FC236}">
                <a16:creationId xmlns:a16="http://schemas.microsoft.com/office/drawing/2014/main" id="{9648330F-3C7B-AA4F-AF4A-A72B58239F3E}"/>
              </a:ext>
            </a:extLst>
          </p:cNvPr>
          <p:cNvSpPr/>
          <p:nvPr/>
        </p:nvSpPr>
        <p:spPr>
          <a:xfrm>
            <a:off x="20903" y="5749730"/>
            <a:ext cx="2180271" cy="995453"/>
          </a:xfrm>
          <a:prstGeom prst="donut">
            <a:avLst>
              <a:gd name="adj" fmla="val 3105"/>
            </a:avLst>
          </a:prstGeom>
          <a:solidFill>
            <a:srgbClr val="FF0000"/>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759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963" y="1589784"/>
            <a:ext cx="9152964" cy="4622988"/>
            <a:chOff x="0" y="1541356"/>
            <a:chExt cx="9144000" cy="4865183"/>
          </a:xfrm>
        </p:grpSpPr>
        <p:pic>
          <p:nvPicPr>
            <p:cNvPr id="11" name="Picture 14" descr="Operational_Stress_Continuum_Color_Bars.jpg"/>
            <p:cNvPicPr>
              <a:picLocks noChangeAspect="1"/>
            </p:cNvPicPr>
            <p:nvPr/>
          </p:nvPicPr>
          <p:blipFill>
            <a:blip r:embed="rId2" cstate="print"/>
            <a:srcRect/>
            <a:stretch>
              <a:fillRect/>
            </a:stretch>
          </p:blipFill>
          <p:spPr bwMode="auto">
            <a:xfrm>
              <a:off x="0" y="1541356"/>
              <a:ext cx="9144000" cy="4865183"/>
            </a:xfrm>
            <a:prstGeom prst="rect">
              <a:avLst/>
            </a:prstGeom>
            <a:noFill/>
            <a:ln w="9525">
              <a:noFill/>
              <a:miter lim="800000"/>
              <a:headEnd/>
              <a:tailEnd/>
            </a:ln>
          </p:spPr>
        </p:pic>
        <p:sp>
          <p:nvSpPr>
            <p:cNvPr id="12" name="TextBox 11"/>
            <p:cNvSpPr txBox="1"/>
            <p:nvPr/>
          </p:nvSpPr>
          <p:spPr>
            <a:xfrm>
              <a:off x="2558127" y="1748262"/>
              <a:ext cx="17526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Reacting</a:t>
              </a:r>
            </a:p>
          </p:txBody>
        </p:sp>
        <p:sp>
          <p:nvSpPr>
            <p:cNvPr id="13" name="TextBox 12"/>
            <p:cNvSpPr txBox="1"/>
            <p:nvPr/>
          </p:nvSpPr>
          <p:spPr>
            <a:xfrm>
              <a:off x="219654" y="1748262"/>
              <a:ext cx="1724025" cy="485851"/>
            </a:xfrm>
            <a:prstGeom prst="rect">
              <a:avLst/>
            </a:prstGeom>
            <a:noFill/>
          </p:spPr>
          <p:txBody>
            <a:bodyPr wrap="square">
              <a:spAutoFit/>
            </a:bodyPr>
            <a:lstStyle/>
            <a:p>
              <a:pPr algn="ctr" fontAlgn="base">
                <a:spcBef>
                  <a:spcPct val="0"/>
                </a:spcBef>
                <a:spcAft>
                  <a:spcPct val="0"/>
                </a:spcAft>
                <a:defRPr/>
              </a:pPr>
              <a:r>
                <a:rPr lang="en-US" sz="2400" b="1" dirty="0">
                  <a:solidFill>
                    <a:prstClr val="black"/>
                  </a:solidFill>
                  <a:latin typeface="Times New Roman"/>
                </a:rPr>
                <a:t>Ready</a:t>
              </a:r>
            </a:p>
          </p:txBody>
        </p:sp>
        <p:sp>
          <p:nvSpPr>
            <p:cNvPr id="14" name="TextBox 13"/>
            <p:cNvSpPr txBox="1"/>
            <p:nvPr/>
          </p:nvSpPr>
          <p:spPr>
            <a:xfrm>
              <a:off x="4813880"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Injured</a:t>
              </a:r>
            </a:p>
          </p:txBody>
        </p:sp>
        <p:sp>
          <p:nvSpPr>
            <p:cNvPr id="15" name="TextBox 14"/>
            <p:cNvSpPr txBox="1"/>
            <p:nvPr/>
          </p:nvSpPr>
          <p:spPr>
            <a:xfrm>
              <a:off x="7103628" y="1748262"/>
              <a:ext cx="1828801" cy="485851"/>
            </a:xfrm>
            <a:prstGeom prst="rect">
              <a:avLst/>
            </a:prstGeom>
            <a:noFill/>
          </p:spPr>
          <p:txBody>
            <a:bodyPr>
              <a:spAutoFit/>
            </a:bodyPr>
            <a:lstStyle/>
            <a:p>
              <a:pPr algn="ctr" fontAlgn="base">
                <a:spcBef>
                  <a:spcPct val="0"/>
                </a:spcBef>
                <a:spcAft>
                  <a:spcPct val="0"/>
                </a:spcAft>
                <a:defRPr/>
              </a:pPr>
              <a:r>
                <a:rPr lang="en-US" sz="2400" b="1" dirty="0">
                  <a:solidFill>
                    <a:prstClr val="black"/>
                  </a:solidFill>
                  <a:latin typeface="Times New Roman"/>
                </a:rPr>
                <a:t>Ill</a:t>
              </a:r>
            </a:p>
          </p:txBody>
        </p:sp>
        <p:sp>
          <p:nvSpPr>
            <p:cNvPr id="16" name="TextBox 17"/>
            <p:cNvSpPr txBox="1">
              <a:spLocks noChangeArrowheads="1"/>
            </p:cNvSpPr>
            <p:nvPr/>
          </p:nvSpPr>
          <p:spPr bwMode="auto">
            <a:xfrm>
              <a:off x="14865" y="2538325"/>
              <a:ext cx="2133600" cy="2502268"/>
            </a:xfrm>
            <a:prstGeom prst="rect">
              <a:avLst/>
            </a:prstGeom>
            <a:noFill/>
            <a:ln w="9525">
              <a:noFill/>
              <a:miter lim="800000"/>
              <a:headEnd/>
              <a:tailEnd/>
            </a:ln>
          </p:spPr>
          <p:txBody>
            <a:bodyPr>
              <a:spAutoFit/>
            </a:bodyPr>
            <a:lstStyle/>
            <a:p>
              <a:pPr algn="ctr" fontAlgn="base">
                <a:spcBef>
                  <a:spcPct val="0"/>
                </a:spcBef>
                <a:spcAft>
                  <a:spcPct val="0"/>
                </a:spcAft>
              </a:pPr>
              <a:r>
                <a:rPr lang="en-US" sz="1100" b="1" dirty="0">
                  <a:solidFill>
                    <a:prstClr val="black"/>
                  </a:solidFill>
                </a:rPr>
                <a:t>Adaptive coping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Wellness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Well trained and prepared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Fit and focused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In 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Optimally effective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Behaving ethically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7" name="TextBox 17"/>
            <p:cNvSpPr txBox="1">
              <a:spLocks noChangeArrowheads="1"/>
            </p:cNvSpPr>
            <p:nvPr/>
          </p:nvSpPr>
          <p:spPr bwMode="auto">
            <a:xfrm>
              <a:off x="2397789" y="2553771"/>
              <a:ext cx="2073276" cy="310148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Mild and transient distress or loss of optimal functioning</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Temporary &amp; reversible</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Low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p>
            <a:p>
              <a:pPr algn="ctr" fontAlgn="base">
                <a:spcBef>
                  <a:spcPct val="0"/>
                </a:spcBef>
                <a:spcAft>
                  <a:spcPct val="0"/>
                </a:spcAft>
              </a:pPr>
              <a:r>
                <a:rPr lang="en-US" sz="1100" b="1" dirty="0">
                  <a:solidFill>
                    <a:prstClr val="black"/>
                  </a:solidFill>
                </a:rPr>
                <a:t>Irritable, angry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Anxious or depressed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Physically too pumped up or tired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Reduced self-control</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focus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Poor sleep</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1100" b="1" dirty="0">
                <a:solidFill>
                  <a:prstClr val="black"/>
                </a:solidFill>
              </a:endParaRPr>
            </a:p>
          </p:txBody>
        </p:sp>
        <p:sp>
          <p:nvSpPr>
            <p:cNvPr id="18" name="TextBox 17"/>
            <p:cNvSpPr txBox="1">
              <a:spLocks noChangeArrowheads="1"/>
            </p:cNvSpPr>
            <p:nvPr/>
          </p:nvSpPr>
          <p:spPr bwMode="auto">
            <a:xfrm>
              <a:off x="6964363" y="2383349"/>
              <a:ext cx="2179637" cy="34983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Persistent and disabling distress or loss of function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Unhealed stress injuries</a:t>
              </a:r>
            </a:p>
            <a:p>
              <a:pPr algn="ctr" fontAlgn="base">
                <a:spcBef>
                  <a:spcPct val="0"/>
                </a:spcBef>
                <a:spcAft>
                  <a:spcPct val="0"/>
                </a:spcAft>
              </a:pPr>
              <a:endParaRPr lang="en-US" sz="1100" b="1" dirty="0">
                <a:solidFill>
                  <a:prstClr val="black"/>
                </a:solidFill>
              </a:endParaRPr>
            </a:p>
            <a:p>
              <a:pPr algn="ctr"/>
              <a:r>
                <a:rPr lang="en-US" sz="1100" b="1" dirty="0">
                  <a:solidFill>
                    <a:prstClr val="black"/>
                  </a:solidFill>
                </a:rPr>
                <a:t>Mental disorder</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Types</a:t>
              </a:r>
            </a:p>
            <a:p>
              <a:pPr algn="ctr" fontAlgn="base">
                <a:spcBef>
                  <a:spcPct val="0"/>
                </a:spcBef>
                <a:spcAft>
                  <a:spcPct val="0"/>
                </a:spcAft>
              </a:pPr>
              <a:r>
                <a:rPr lang="en-US" sz="1100" b="1" dirty="0">
                  <a:solidFill>
                    <a:prstClr val="black"/>
                  </a:solidFill>
                </a:rPr>
                <a:t>PTSD</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Major Depression</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Anxiety</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Substance abuse</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Symptoms and disability persist over many weeks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1100" b="1" dirty="0">
                  <a:solidFill>
                    <a:prstClr val="black"/>
                  </a:solidFill>
                </a:rPr>
                <a:t>Symptoms and disability get worse over time</a:t>
              </a:r>
            </a:p>
          </p:txBody>
        </p:sp>
      </p:grpSp>
      <p:sp>
        <p:nvSpPr>
          <p:cNvPr id="25" name="Title 1">
            <a:extLst>
              <a:ext uri="{FF2B5EF4-FFF2-40B4-BE49-F238E27FC236}">
                <a16:creationId xmlns:a16="http://schemas.microsoft.com/office/drawing/2014/main" id="{0C7C823B-B50C-E243-8541-A5DB2F69F417}"/>
              </a:ext>
            </a:extLst>
          </p:cNvPr>
          <p:cNvSpPr>
            <a:spLocks noGrp="1"/>
          </p:cNvSpPr>
          <p:nvPr>
            <p:ph type="title"/>
          </p:nvPr>
        </p:nvSpPr>
        <p:spPr>
          <a:xfrm>
            <a:off x="391887" y="258251"/>
            <a:ext cx="8540336" cy="1128044"/>
          </a:xfrm>
        </p:spPr>
        <p:txBody>
          <a:bodyPr>
            <a:normAutofit/>
          </a:bodyPr>
          <a:lstStyle/>
          <a:p>
            <a:pPr algn="ctr"/>
            <a:r>
              <a:rPr lang="en-US" b="1" dirty="0">
                <a:latin typeface="Helvetica" pitchFamily="2" charset="0"/>
              </a:rPr>
              <a:t>THE STRESS SCALE</a:t>
            </a:r>
          </a:p>
        </p:txBody>
      </p:sp>
      <p:sp>
        <p:nvSpPr>
          <p:cNvPr id="2" name="TextBox 1">
            <a:extLst>
              <a:ext uri="{FF2B5EF4-FFF2-40B4-BE49-F238E27FC236}">
                <a16:creationId xmlns:a16="http://schemas.microsoft.com/office/drawing/2014/main" id="{806F3BBD-D4A0-EC42-87AD-06CF4409408B}"/>
              </a:ext>
            </a:extLst>
          </p:cNvPr>
          <p:cNvSpPr txBox="1"/>
          <p:nvPr/>
        </p:nvSpPr>
        <p:spPr>
          <a:xfrm>
            <a:off x="5917" y="5891537"/>
            <a:ext cx="2135692" cy="646331"/>
          </a:xfrm>
          <a:prstGeom prst="rect">
            <a:avLst/>
          </a:prstGeom>
          <a:noFill/>
        </p:spPr>
        <p:txBody>
          <a:bodyPr wrap="square" rtlCol="0">
            <a:spAutoFit/>
          </a:bodyPr>
          <a:lstStyle/>
          <a:p>
            <a:pPr algn="ctr"/>
            <a:r>
              <a:rPr lang="en-US" sz="1800" b="1" dirty="0">
                <a:latin typeface="Helvetica" pitchFamily="2" charset="0"/>
              </a:rPr>
              <a:t>Train hard</a:t>
            </a:r>
          </a:p>
          <a:p>
            <a:pPr algn="ctr"/>
            <a:r>
              <a:rPr lang="en-US" sz="1800" b="1" dirty="0">
                <a:latin typeface="Helvetica" pitchFamily="2" charset="0"/>
              </a:rPr>
              <a:t>Build the team</a:t>
            </a:r>
          </a:p>
        </p:txBody>
      </p:sp>
      <p:sp>
        <p:nvSpPr>
          <p:cNvPr id="21" name="TextBox 20">
            <a:extLst>
              <a:ext uri="{FF2B5EF4-FFF2-40B4-BE49-F238E27FC236}">
                <a16:creationId xmlns:a16="http://schemas.microsoft.com/office/drawing/2014/main" id="{1023500A-09FB-0C40-B0C3-569697841541}"/>
              </a:ext>
            </a:extLst>
          </p:cNvPr>
          <p:cNvSpPr txBox="1"/>
          <p:nvPr/>
        </p:nvSpPr>
        <p:spPr>
          <a:xfrm>
            <a:off x="2343678" y="5891537"/>
            <a:ext cx="2075308" cy="646331"/>
          </a:xfrm>
          <a:prstGeom prst="rect">
            <a:avLst/>
          </a:prstGeom>
          <a:noFill/>
        </p:spPr>
        <p:txBody>
          <a:bodyPr wrap="square" rtlCol="0">
            <a:spAutoFit/>
          </a:bodyPr>
          <a:lstStyle/>
          <a:p>
            <a:pPr algn="ctr"/>
            <a:r>
              <a:rPr lang="en-US" sz="1800" b="1" dirty="0">
                <a:latin typeface="Helvetica" pitchFamily="2" charset="0"/>
              </a:rPr>
              <a:t>Talk to someone you trust</a:t>
            </a:r>
          </a:p>
        </p:txBody>
      </p:sp>
      <p:sp>
        <p:nvSpPr>
          <p:cNvPr id="20" name="Donut 19">
            <a:extLst>
              <a:ext uri="{FF2B5EF4-FFF2-40B4-BE49-F238E27FC236}">
                <a16:creationId xmlns:a16="http://schemas.microsoft.com/office/drawing/2014/main" id="{CC449F55-BD20-5B4D-BF9C-7DEC21167726}"/>
              </a:ext>
            </a:extLst>
          </p:cNvPr>
          <p:cNvSpPr/>
          <p:nvPr/>
        </p:nvSpPr>
        <p:spPr>
          <a:xfrm>
            <a:off x="2277216" y="5661190"/>
            <a:ext cx="2180271" cy="1060243"/>
          </a:xfrm>
          <a:prstGeom prst="donut">
            <a:avLst>
              <a:gd name="adj" fmla="val 3105"/>
            </a:avLst>
          </a:prstGeom>
          <a:solidFill>
            <a:srgbClr val="FF0000"/>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17">
            <a:extLst>
              <a:ext uri="{FF2B5EF4-FFF2-40B4-BE49-F238E27FC236}">
                <a16:creationId xmlns:a16="http://schemas.microsoft.com/office/drawing/2014/main" id="{287130FD-3682-BE44-8754-7A32255988F4}"/>
              </a:ext>
            </a:extLst>
          </p:cNvPr>
          <p:cNvSpPr txBox="1">
            <a:spLocks noChangeArrowheads="1"/>
          </p:cNvSpPr>
          <p:nvPr/>
        </p:nvSpPr>
        <p:spPr bwMode="auto">
          <a:xfrm>
            <a:off x="4643795" y="2475024"/>
            <a:ext cx="2164295" cy="312406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dirty="0">
                <a:solidFill>
                  <a:prstClr val="black"/>
                </a:solidFill>
              </a:rPr>
              <a:t>More severe and persistent distress or loss</a:t>
            </a:r>
          </a:p>
          <a:p>
            <a:pPr algn="ctr" fontAlgn="base">
              <a:spcBef>
                <a:spcPct val="0"/>
              </a:spcBef>
              <a:spcAft>
                <a:spcPct val="0"/>
              </a:spcAft>
            </a:pPr>
            <a:r>
              <a:rPr lang="en-US" sz="1100" b="1" dirty="0">
                <a:solidFill>
                  <a:prstClr val="black"/>
                </a:solidFill>
              </a:rPr>
              <a:t>Higher risk for illness</a:t>
            </a: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b="1" i="1" dirty="0">
                <a:solidFill>
                  <a:prstClr val="black"/>
                </a:solidFill>
              </a:rPr>
              <a:t>Causes</a:t>
            </a:r>
          </a:p>
          <a:p>
            <a:pPr algn="ctr" fontAlgn="base">
              <a:spcBef>
                <a:spcPct val="0"/>
              </a:spcBef>
              <a:spcAft>
                <a:spcPct val="0"/>
              </a:spcAft>
            </a:pPr>
            <a:r>
              <a:rPr lang="en-US" sz="1100" b="1" dirty="0">
                <a:solidFill>
                  <a:prstClr val="black"/>
                </a:solidFill>
              </a:rPr>
              <a:t>Wear and Tear, Inner Conflict, Loss, Trauma</a:t>
            </a:r>
            <a:endParaRPr lang="en-US" sz="1000" b="1" dirty="0">
              <a:solidFill>
                <a:prstClr val="black"/>
              </a:solidFill>
            </a:endParaRPr>
          </a:p>
          <a:p>
            <a:pPr algn="ctr" fontAlgn="base">
              <a:spcBef>
                <a:spcPct val="0"/>
              </a:spcBef>
              <a:spcAft>
                <a:spcPct val="0"/>
              </a:spcAft>
            </a:pPr>
            <a:endParaRPr lang="en-US" sz="800" b="1" dirty="0">
              <a:solidFill>
                <a:prstClr val="black"/>
              </a:solidFill>
            </a:endParaRPr>
          </a:p>
          <a:p>
            <a:pPr algn="ctr" fontAlgn="base">
              <a:spcBef>
                <a:spcPct val="0"/>
              </a:spcBef>
              <a:spcAft>
                <a:spcPct val="0"/>
              </a:spcAft>
            </a:pPr>
            <a:r>
              <a:rPr lang="en-US" sz="1351" b="1" i="1" dirty="0">
                <a:solidFill>
                  <a:prstClr val="black"/>
                </a:solidFill>
              </a:rPr>
              <a:t>Features</a:t>
            </a:r>
            <a:endParaRPr lang="en-US" sz="1351" b="1" dirty="0">
              <a:solidFill>
                <a:prstClr val="black"/>
              </a:solidFill>
            </a:endParaRPr>
          </a:p>
          <a:p>
            <a:pPr algn="ctr" fontAlgn="base">
              <a:spcBef>
                <a:spcPct val="0"/>
              </a:spcBef>
              <a:spcAft>
                <a:spcPct val="0"/>
              </a:spcAft>
            </a:pPr>
            <a:r>
              <a:rPr lang="en-US" sz="1100" b="1" dirty="0">
                <a:solidFill>
                  <a:prstClr val="black"/>
                </a:solidFill>
              </a:rPr>
              <a:t>Panic or rage</a:t>
            </a:r>
          </a:p>
          <a:p>
            <a:pPr algn="ctr" fontAlgn="base">
              <a:spcBef>
                <a:spcPct val="0"/>
              </a:spcBef>
              <a:spcAft>
                <a:spcPct val="0"/>
              </a:spcAft>
            </a:pPr>
            <a:r>
              <a:rPr lang="en-US" sz="1100" b="1" dirty="0">
                <a:solidFill>
                  <a:prstClr val="black"/>
                </a:solidFill>
              </a:rPr>
              <a:t>Loss of control of body/ mind </a:t>
            </a:r>
            <a:br>
              <a:rPr lang="en-US" sz="1100" b="1" dirty="0">
                <a:solidFill>
                  <a:prstClr val="black"/>
                </a:solidFill>
              </a:rPr>
            </a:br>
            <a:r>
              <a:rPr lang="en-US" sz="1100" b="1" dirty="0">
                <a:solidFill>
                  <a:prstClr val="black"/>
                </a:solidFill>
              </a:rPr>
              <a:t>Can’t sleep</a:t>
            </a:r>
          </a:p>
          <a:p>
            <a:pPr algn="ctr" fontAlgn="base">
              <a:spcBef>
                <a:spcPct val="0"/>
              </a:spcBef>
              <a:spcAft>
                <a:spcPct val="0"/>
              </a:spcAft>
            </a:pPr>
            <a:r>
              <a:rPr lang="en-US" sz="1100" b="1" dirty="0">
                <a:solidFill>
                  <a:prstClr val="black"/>
                </a:solidFill>
              </a:rPr>
              <a:t>Recurrent nightmares/ bad memories</a:t>
            </a:r>
          </a:p>
          <a:p>
            <a:pPr algn="ctr" fontAlgn="base">
              <a:spcBef>
                <a:spcPct val="0"/>
              </a:spcBef>
              <a:spcAft>
                <a:spcPct val="0"/>
              </a:spcAft>
            </a:pPr>
            <a:r>
              <a:rPr lang="en-US" sz="1100" b="1" dirty="0">
                <a:solidFill>
                  <a:prstClr val="black"/>
                </a:solidFill>
              </a:rPr>
              <a:t>Persistent shame, guilt </a:t>
            </a:r>
            <a:br>
              <a:rPr lang="en-US" sz="1100" b="1" dirty="0">
                <a:solidFill>
                  <a:prstClr val="black"/>
                </a:solidFill>
              </a:rPr>
            </a:br>
            <a:r>
              <a:rPr lang="en-US" sz="1100" b="1" dirty="0">
                <a:solidFill>
                  <a:prstClr val="black"/>
                </a:solidFill>
              </a:rPr>
              <a:t>or blame</a:t>
            </a:r>
          </a:p>
          <a:p>
            <a:pPr algn="ctr" fontAlgn="base">
              <a:spcBef>
                <a:spcPct val="0"/>
              </a:spcBef>
              <a:spcAft>
                <a:spcPct val="0"/>
              </a:spcAft>
            </a:pPr>
            <a:r>
              <a:rPr lang="en-US" sz="1100" b="1" dirty="0">
                <a:solidFill>
                  <a:prstClr val="black"/>
                </a:solidFill>
              </a:rPr>
              <a:t>Loss of moral values </a:t>
            </a:r>
            <a:br>
              <a:rPr lang="en-US" sz="1100" b="1" dirty="0">
                <a:solidFill>
                  <a:prstClr val="black"/>
                </a:solidFill>
              </a:rPr>
            </a:br>
            <a:r>
              <a:rPr lang="en-US" sz="1100" b="1" dirty="0">
                <a:solidFill>
                  <a:prstClr val="black"/>
                </a:solidFill>
              </a:rPr>
              <a:t>and beliefs</a:t>
            </a:r>
          </a:p>
        </p:txBody>
      </p:sp>
    </p:spTree>
    <p:extLst>
      <p:ext uri="{BB962C8B-B14F-4D97-AF65-F5344CB8AC3E}">
        <p14:creationId xmlns:p14="http://schemas.microsoft.com/office/powerpoint/2010/main" val="1031809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TotalTime>
  <Words>1543</Words>
  <Application>Microsoft Office PowerPoint</Application>
  <PresentationFormat>On-screen Show (4:3)</PresentationFormat>
  <Paragraphs>563</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ＭＳ Ｐゴシック</vt:lpstr>
      <vt:lpstr>Arial</vt:lpstr>
      <vt:lpstr>Arial Narrow</vt:lpstr>
      <vt:lpstr>Calibri</vt:lpstr>
      <vt:lpstr>Calibri Light</vt:lpstr>
      <vt:lpstr>Helvetica</vt:lpstr>
      <vt:lpstr>Times New Roman</vt:lpstr>
      <vt:lpstr>Verdana</vt:lpstr>
      <vt:lpstr>Office Theme</vt:lpstr>
      <vt:lpstr>PowerPoint Presentation</vt:lpstr>
      <vt:lpstr>PowerPoint Presentation</vt:lpstr>
      <vt:lpstr>PowerPoint Presentation</vt:lpstr>
      <vt:lpstr>THE STRESS SCALE</vt:lpstr>
      <vt:lpstr>PowerPoint Presentation</vt:lpstr>
      <vt:lpstr>Yellow Zone     vs.    Orange Zone </vt:lpstr>
      <vt:lpstr>Four Sources of Stress Injury</vt:lpstr>
      <vt:lpstr>THE STRESS SCALE</vt:lpstr>
      <vt:lpstr>THE STRESS SCALE</vt:lpstr>
      <vt:lpstr>THE STRESS SCALE</vt:lpstr>
      <vt:lpstr>THE STRESS SCALE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Alexander</dc:creator>
  <cp:lastModifiedBy>Alexander, Jonathan W LT</cp:lastModifiedBy>
  <cp:revision>23</cp:revision>
  <cp:lastPrinted>2019-07-23T16:37:06Z</cp:lastPrinted>
  <dcterms:created xsi:type="dcterms:W3CDTF">2018-02-04T19:38:28Z</dcterms:created>
  <dcterms:modified xsi:type="dcterms:W3CDTF">2019-07-23T16:37:35Z</dcterms:modified>
</cp:coreProperties>
</file>